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1.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7"/>
  </p:notesMasterIdLst>
  <p:sldIdLst>
    <p:sldId id="256" r:id="rId2"/>
    <p:sldId id="406" r:id="rId3"/>
    <p:sldId id="443" r:id="rId4"/>
    <p:sldId id="530" r:id="rId5"/>
    <p:sldId id="444" r:id="rId6"/>
    <p:sldId id="532" r:id="rId7"/>
    <p:sldId id="466" r:id="rId8"/>
    <p:sldId id="467" r:id="rId9"/>
    <p:sldId id="537" r:id="rId10"/>
    <p:sldId id="490" r:id="rId11"/>
    <p:sldId id="468" r:id="rId12"/>
    <p:sldId id="469" r:id="rId13"/>
    <p:sldId id="470" r:id="rId14"/>
    <p:sldId id="491" r:id="rId15"/>
    <p:sldId id="471" r:id="rId16"/>
    <p:sldId id="546" r:id="rId17"/>
    <p:sldId id="538" r:id="rId18"/>
    <p:sldId id="552" r:id="rId19"/>
    <p:sldId id="541" r:id="rId20"/>
    <p:sldId id="540" r:id="rId21"/>
    <p:sldId id="547" r:id="rId22"/>
    <p:sldId id="535" r:id="rId23"/>
    <p:sldId id="536" r:id="rId24"/>
    <p:sldId id="555" r:id="rId25"/>
    <p:sldId id="556" r:id="rId26"/>
    <p:sldId id="543" r:id="rId27"/>
    <p:sldId id="551" r:id="rId28"/>
    <p:sldId id="505" r:id="rId29"/>
    <p:sldId id="542" r:id="rId30"/>
    <p:sldId id="553" r:id="rId31"/>
    <p:sldId id="558" r:id="rId32"/>
    <p:sldId id="442" r:id="rId33"/>
    <p:sldId id="554" r:id="rId34"/>
    <p:sldId id="550" r:id="rId35"/>
    <p:sldId id="529" r:id="rId36"/>
    <p:sldId id="476" r:id="rId37"/>
    <p:sldId id="492" r:id="rId38"/>
    <p:sldId id="557" r:id="rId39"/>
    <p:sldId id="473" r:id="rId40"/>
    <p:sldId id="548" r:id="rId41"/>
    <p:sldId id="549" r:id="rId42"/>
    <p:sldId id="489" r:id="rId43"/>
    <p:sldId id="457" r:id="rId44"/>
    <p:sldId id="459" r:id="rId45"/>
    <p:sldId id="461" r:id="rId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8766D"/>
    <a:srgbClr val="06BFC4"/>
    <a:srgbClr val="FF7970"/>
    <a:srgbClr val="F7756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4701"/>
    <p:restoredTop sz="69600" autoAdjust="0"/>
  </p:normalViewPr>
  <p:slideViewPr>
    <p:cSldViewPr snapToGrid="0" showGuides="1">
      <p:cViewPr varScale="1">
        <p:scale>
          <a:sx n="114" d="100"/>
          <a:sy n="114" d="100"/>
        </p:scale>
        <p:origin x="2440" y="184"/>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933A773-0DCE-3544-BB67-D5FA58DF903C}" type="datetimeFigureOut">
              <a:rPr lang="en-US" smtClean="0"/>
              <a:t>1/25/24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61BAA8C-FDC6-D345-B4E0-3B02449209FB}" type="slidenum">
              <a:rPr lang="en-US" smtClean="0"/>
              <a:t>‹#›</a:t>
            </a:fld>
            <a:endParaRPr lang="en-US"/>
          </a:p>
        </p:txBody>
      </p:sp>
    </p:spTree>
    <p:extLst>
      <p:ext uri="{BB962C8B-B14F-4D97-AF65-F5344CB8AC3E}">
        <p14:creationId xmlns:p14="http://schemas.microsoft.com/office/powerpoint/2010/main" val="42440015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www.sciencedirect.com/topics/engineering/bacterial-specie"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www.sciencedirect.com/science/article/pii/S0161589006002148?via%3Dihub#bib18" TargetMode="External"/><Relationship Id="rId2" Type="http://schemas.openxmlformats.org/officeDocument/2006/relationships/slide" Target="../slides/slide29.xml"/><Relationship Id="rId1" Type="http://schemas.openxmlformats.org/officeDocument/2006/relationships/notesMaster" Target="../notesMasters/notesMaster1.xml"/><Relationship Id="rId4" Type="http://schemas.openxmlformats.org/officeDocument/2006/relationships/hyperlink" Target="https://www.sciencedirect.com/science/article/pii/S0161589006002148?via%3Dihub#bib74"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www.sciencedirect.com/science/article/pii/S0161589006002148?via%3Dihub#bib18" TargetMode="External"/><Relationship Id="rId2" Type="http://schemas.openxmlformats.org/officeDocument/2006/relationships/slide" Target="../slides/slide30.xml"/><Relationship Id="rId1" Type="http://schemas.openxmlformats.org/officeDocument/2006/relationships/notesMaster" Target="../notesMasters/notesMaster1.xml"/><Relationship Id="rId4" Type="http://schemas.openxmlformats.org/officeDocument/2006/relationships/hyperlink" Target="https://www.sciencedirect.com/science/article/pii/S0161589006002148?via%3Dihub#bib74" TargetMode="Externa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1BAA8C-FDC6-D345-B4E0-3B02449209FB}" type="slidenum">
              <a:rPr lang="en-US" smtClean="0"/>
              <a:t>1</a:t>
            </a:fld>
            <a:endParaRPr lang="en-US"/>
          </a:p>
        </p:txBody>
      </p:sp>
    </p:spTree>
    <p:extLst>
      <p:ext uri="{BB962C8B-B14F-4D97-AF65-F5344CB8AC3E}">
        <p14:creationId xmlns:p14="http://schemas.microsoft.com/office/powerpoint/2010/main" val="21844272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445228-0194-9F96-2578-3B716CE6CE7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9096A63-D01D-CECC-AC1E-AC6C79C7CC1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5816675-8909-AF09-61BF-22073A734FD6}"/>
              </a:ext>
            </a:extLst>
          </p:cNvPr>
          <p:cNvSpPr>
            <a:spLocks noGrp="1"/>
          </p:cNvSpPr>
          <p:nvPr>
            <p:ph type="body" idx="1"/>
          </p:nvPr>
        </p:nvSpPr>
        <p:spPr/>
        <p:txBody>
          <a:bodyPr/>
          <a:lstStyle/>
          <a:p>
            <a:r>
              <a:rPr lang="en-US" b="0" i="0" u="none" strike="noStrike" dirty="0">
                <a:solidFill>
                  <a:srgbClr val="1F1F1F"/>
                </a:solidFill>
                <a:effectLst/>
                <a:latin typeface="ElsevierGulliver"/>
              </a:rPr>
              <a:t>(b) ICIs can target normal tissues such as hypothalamic and pituitary tissues directly which express immune checkpoint ligand</a:t>
            </a:r>
          </a:p>
          <a:p>
            <a:r>
              <a:rPr lang="en-US" b="0" i="0" u="none" strike="noStrike" dirty="0">
                <a:solidFill>
                  <a:srgbClr val="1F1F1F"/>
                </a:solidFill>
                <a:effectLst/>
                <a:latin typeface="ElsevierGulliver"/>
              </a:rPr>
              <a:t>(c) Activated T cells can release inflammatory mediators which lead to damage in normal tissues</a:t>
            </a:r>
          </a:p>
          <a:p>
            <a:r>
              <a:rPr lang="en-US" b="0" i="0" u="none" strike="noStrike" dirty="0">
                <a:solidFill>
                  <a:srgbClr val="1F1F1F"/>
                </a:solidFill>
                <a:effectLst/>
                <a:latin typeface="ElsevierGulliver"/>
              </a:rPr>
              <a:t>(d) The production of autoantibodies is associated with the risk of </a:t>
            </a:r>
            <a:r>
              <a:rPr lang="en-US" b="0" i="0" u="none" strike="noStrike" dirty="0" err="1">
                <a:solidFill>
                  <a:srgbClr val="1F1F1F"/>
                </a:solidFill>
                <a:effectLst/>
                <a:latin typeface="ElsevierGulliver"/>
              </a:rPr>
              <a:t>irAEs</a:t>
            </a:r>
            <a:endParaRPr lang="en-US" b="0" i="0" u="none" strike="noStrike" dirty="0">
              <a:solidFill>
                <a:srgbClr val="1F1F1F"/>
              </a:solidFill>
              <a:effectLst/>
              <a:latin typeface="ElsevierGulliver"/>
            </a:endParaRPr>
          </a:p>
          <a:p>
            <a:r>
              <a:rPr lang="en-US" b="0" i="0" u="none" strike="noStrike" dirty="0">
                <a:solidFill>
                  <a:srgbClr val="1F1F1F"/>
                </a:solidFill>
                <a:effectLst/>
                <a:latin typeface="ElsevierGulliver"/>
              </a:rPr>
              <a:t>(e) ICIs can induce the diversification of lymphocytes as well as promoting T/B cell activation and proliferation</a:t>
            </a:r>
          </a:p>
          <a:p>
            <a:r>
              <a:rPr lang="en-US" b="0" i="0" u="none" strike="noStrike" dirty="0">
                <a:solidFill>
                  <a:srgbClr val="1F1F1F"/>
                </a:solidFill>
                <a:effectLst/>
                <a:latin typeface="ElsevierGulliver"/>
              </a:rPr>
              <a:t>(f) The microbiome with certain </a:t>
            </a:r>
            <a:r>
              <a:rPr lang="en-US" b="0" i="0" u="sng" strike="noStrike" dirty="0">
                <a:solidFill>
                  <a:srgbClr val="1F1F1F"/>
                </a:solidFill>
                <a:effectLst/>
                <a:latin typeface="ElsevierGulliver"/>
                <a:hlinkClick r:id="rId3" tooltip="Learn more about bacterial species from ScienceDirect's AI-generated Topic Pages"/>
              </a:rPr>
              <a:t>bacterial species</a:t>
            </a:r>
            <a:r>
              <a:rPr lang="en-US" b="0" i="0" u="none" strike="noStrike" dirty="0">
                <a:solidFill>
                  <a:srgbClr val="1F1F1F"/>
                </a:solidFill>
                <a:effectLst/>
                <a:latin typeface="ElsevierGulliver"/>
              </a:rPr>
              <a:t> can shift immune lineage to pro-inflammatory or anti-inflammatory subtypes respectively thereby inducing or resisting </a:t>
            </a:r>
            <a:r>
              <a:rPr lang="en-US" b="0" i="0" u="none" strike="noStrike" dirty="0" err="1">
                <a:solidFill>
                  <a:srgbClr val="1F1F1F"/>
                </a:solidFill>
                <a:effectLst/>
                <a:latin typeface="ElsevierGulliver"/>
              </a:rPr>
              <a:t>irAEs</a:t>
            </a:r>
            <a:endParaRPr lang="en-US" b="0" dirty="0"/>
          </a:p>
        </p:txBody>
      </p:sp>
      <p:sp>
        <p:nvSpPr>
          <p:cNvPr id="4" name="Slide Number Placeholder 3">
            <a:extLst>
              <a:ext uri="{FF2B5EF4-FFF2-40B4-BE49-F238E27FC236}">
                <a16:creationId xmlns:a16="http://schemas.microsoft.com/office/drawing/2014/main" id="{2B7B7109-0F14-F811-22D3-87BE667BC74E}"/>
              </a:ext>
            </a:extLst>
          </p:cNvPr>
          <p:cNvSpPr>
            <a:spLocks noGrp="1"/>
          </p:cNvSpPr>
          <p:nvPr>
            <p:ph type="sldNum" sz="quarter" idx="5"/>
          </p:nvPr>
        </p:nvSpPr>
        <p:spPr/>
        <p:txBody>
          <a:bodyPr/>
          <a:lstStyle/>
          <a:p>
            <a:fld id="{061BAA8C-FDC6-D345-B4E0-3B02449209FB}" type="slidenum">
              <a:rPr lang="en-US" smtClean="0"/>
              <a:t>10</a:t>
            </a:fld>
            <a:endParaRPr lang="en-US"/>
          </a:p>
        </p:txBody>
      </p:sp>
    </p:spTree>
    <p:extLst>
      <p:ext uri="{BB962C8B-B14F-4D97-AF65-F5344CB8AC3E}">
        <p14:creationId xmlns:p14="http://schemas.microsoft.com/office/powerpoint/2010/main" val="33004511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Killed tumor cells may release antigens shared by normal cells (i.e. non-tumorigenic proteins still in tumor cell), healthy cells around tumor may also be killed in crossfire and release antigens that induce response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Gouttefangeas</a:t>
            </a:r>
            <a:r>
              <a:rPr lang="en-US" dirty="0"/>
              <a:t> et al. </a:t>
            </a:r>
            <a:r>
              <a:rPr lang="en-US" i="1" dirty="0"/>
              <a:t>Front Immunol</a:t>
            </a:r>
            <a:r>
              <a:rPr lang="en-US" dirty="0"/>
              <a:t>. 2023</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TCR conceivably could recognize ~ 1 million peptides, </a:t>
            </a:r>
            <a:r>
              <a:rPr lang="en-US" b="0" dirty="0" err="1">
                <a:solidFill>
                  <a:srgbClr val="569CD6"/>
                </a:solidFill>
                <a:effectLst/>
                <a:latin typeface="Menlo" panose="020B0609030804020204" pitchFamily="49" charset="0"/>
              </a:rPr>
              <a:t>crossreactive</a:t>
            </a:r>
            <a:r>
              <a:rPr lang="en-US" b="0" dirty="0">
                <a:solidFill>
                  <a:srgbClr val="569CD6"/>
                </a:solidFill>
                <a:effectLst/>
                <a:latin typeface="Menlo" panose="020B0609030804020204" pitchFamily="49" charset="0"/>
              </a:rPr>
              <a:t> peptides likely often better agonists than original one that activated T cell, but few (~1%) of peptides are actually presented on MHC, so probably </a:t>
            </a:r>
            <a:r>
              <a:rPr lang="en-US" b="0" dirty="0" err="1">
                <a:solidFill>
                  <a:srgbClr val="569CD6"/>
                </a:solidFill>
                <a:effectLst/>
                <a:latin typeface="Menlo" panose="020B0609030804020204" pitchFamily="49" charset="0"/>
              </a:rPr>
              <a:t>crossreactivity</a:t>
            </a:r>
            <a:r>
              <a:rPr lang="en-US" b="0" dirty="0">
                <a:solidFill>
                  <a:srgbClr val="569CD6"/>
                </a:solidFill>
                <a:effectLst/>
                <a:latin typeface="Menlo" panose="020B0609030804020204" pitchFamily="49" charset="0"/>
              </a:rPr>
              <a:t> estimate closer to 1 in ~10,000</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Menlo" panose="020B0609030804020204" pitchFamily="49" charset="0"/>
              </a:rPr>
              <a:t>estimate TCRs to be able to bind ~10</a:t>
            </a:r>
            <a:r>
              <a:rPr lang="en-US" b="0" dirty="0">
                <a:solidFill>
                  <a:srgbClr val="808080"/>
                </a:solidFill>
                <a:effectLst/>
                <a:latin typeface="Menlo" panose="020B0609030804020204" pitchFamily="49" charset="0"/>
              </a:rPr>
              <a:t>^5</a:t>
            </a:r>
            <a:r>
              <a:rPr lang="en-US" b="0" dirty="0">
                <a:solidFill>
                  <a:srgbClr val="CCCCCC"/>
                </a:solidFill>
                <a:effectLst/>
                <a:latin typeface="Menlo" panose="020B0609030804020204" pitchFamily="49" charset="0"/>
              </a:rPr>
              <a:t> to 10</a:t>
            </a:r>
            <a:r>
              <a:rPr lang="en-US" b="0" dirty="0">
                <a:solidFill>
                  <a:srgbClr val="569CD6"/>
                </a:solidFill>
                <a:effectLst/>
                <a:latin typeface="Menlo" panose="020B0609030804020204" pitchFamily="49" charset="0"/>
              </a:rPr>
              <a:t>^6</a:t>
            </a:r>
            <a:r>
              <a:rPr lang="en-US" b="0" dirty="0">
                <a:solidFill>
                  <a:srgbClr val="CCCCCC"/>
                </a:solidFill>
                <a:effectLst/>
                <a:latin typeface="Menlo" panose="020B0609030804020204" pitchFamily="49" charset="0"/>
              </a:rPr>
              <a:t> peptides (</a:t>
            </a:r>
            <a:r>
              <a:rPr lang="en-US" b="0" dirty="0">
                <a:solidFill>
                  <a:srgbClr val="569CD6"/>
                </a:solidFill>
                <a:effectLst/>
                <a:latin typeface="Menlo" panose="020B0609030804020204" pitchFamily="49" charset="0"/>
              </a:rPr>
              <a:t>Amino acid similarity accounts for T cell </a:t>
            </a:r>
            <a:r>
              <a:rPr lang="en-US" b="0" dirty="0" err="1">
                <a:solidFill>
                  <a:srgbClr val="569CD6"/>
                </a:solidFill>
                <a:effectLst/>
                <a:latin typeface="Menlo" panose="020B0609030804020204" pitchFamily="49" charset="0"/>
              </a:rPr>
              <a:t>crossreactivity</a:t>
            </a:r>
            <a:r>
              <a:rPr lang="en-US" b="0" dirty="0">
                <a:solidFill>
                  <a:srgbClr val="569CD6"/>
                </a:solidFill>
                <a:effectLst/>
                <a:latin typeface="Menlo" panose="020B0609030804020204" pitchFamily="49" charset="0"/>
              </a:rPr>
              <a:t> and for "holes" in the T cell repertoire</a:t>
            </a:r>
            <a:r>
              <a:rPr lang="en-US" b="0" dirty="0">
                <a:solidFill>
                  <a:srgbClr val="CCCCCC"/>
                </a:solidFill>
                <a:effectLst/>
                <a:latin typeface="Menlo" panose="020B06090308040202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1F2328"/>
                </a:solidFill>
                <a:latin typeface="-apple-system"/>
              </a:rPr>
              <a:t>Berner et al. </a:t>
            </a:r>
            <a:r>
              <a:rPr lang="en-US" i="1" dirty="0">
                <a:solidFill>
                  <a:srgbClr val="1F2328"/>
                </a:solidFill>
                <a:latin typeface="-apple-system"/>
              </a:rPr>
              <a:t>JAMA Oncology</a:t>
            </a:r>
            <a:r>
              <a:rPr lang="en-US" dirty="0">
                <a:solidFill>
                  <a:srgbClr val="1F2328"/>
                </a:solidFill>
                <a:latin typeface="-apple-system"/>
              </a:rPr>
              <a:t>, 2019</a:t>
            </a: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skin second most similar to NSCLC after lung and had second highest proportion of </a:t>
            </a:r>
            <a:r>
              <a:rPr lang="en-US" b="0" dirty="0" err="1">
                <a:solidFill>
                  <a:srgbClr val="569CD6"/>
                </a:solidFill>
                <a:effectLst/>
                <a:latin typeface="Menlo" panose="020B0609030804020204" pitchFamily="49" charset="0"/>
              </a:rPr>
              <a:t>irAEs</a:t>
            </a:r>
            <a:r>
              <a:rPr lang="en-US" b="0" dirty="0">
                <a:solidFill>
                  <a:srgbClr val="569CD6"/>
                </a:solidFill>
                <a:effectLst/>
                <a:latin typeface="Menlo" panose="020B0609030804020204" pitchFamily="49" charset="0"/>
              </a:rPr>
              <a:t> (also Autoreactive </a:t>
            </a:r>
            <a:r>
              <a:rPr lang="en-US" b="0" dirty="0" err="1">
                <a:solidFill>
                  <a:srgbClr val="569CD6"/>
                </a:solidFill>
                <a:effectLst/>
                <a:latin typeface="Menlo" panose="020B0609030804020204" pitchFamily="49" charset="0"/>
              </a:rPr>
              <a:t>napsin</a:t>
            </a:r>
            <a:r>
              <a:rPr lang="en-US" b="0" dirty="0">
                <a:solidFill>
                  <a:srgbClr val="569CD6"/>
                </a:solidFill>
                <a:effectLst/>
                <a:latin typeface="Menlo" panose="020B0609030804020204" pitchFamily="49" charset="0"/>
              </a:rPr>
              <a:t> A-specific T cells are enriched in lung tumors and inflammatory lung lesions during immune checkpoint blockade</a:t>
            </a:r>
            <a:r>
              <a:rPr lang="en-US" b="0" dirty="0">
                <a:solidFill>
                  <a:srgbClr val="CCCCCC"/>
                </a:solidFill>
                <a:effectLst/>
                <a:latin typeface="Menlo" panose="020B0609030804020204" pitchFamily="49" charset="0"/>
              </a:rPr>
              <a:t>)</a:t>
            </a:r>
          </a:p>
          <a:p>
            <a:r>
              <a:rPr lang="en-US" b="0" dirty="0">
                <a:solidFill>
                  <a:srgbClr val="569CD6"/>
                </a:solidFill>
                <a:effectLst/>
                <a:latin typeface="Menlo" panose="020B0609030804020204" pitchFamily="49" charset="0"/>
              </a:rPr>
              <a:t>same T cell clonotypes infiltrated both lung tumor and autoimmune skin lesions</a:t>
            </a:r>
          </a:p>
          <a:p>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Speculation for what </a:t>
            </a:r>
            <a:r>
              <a:rPr lang="en-US" b="0" dirty="0" err="1">
                <a:solidFill>
                  <a:srgbClr val="569CD6"/>
                </a:solidFill>
                <a:effectLst/>
                <a:latin typeface="Menlo" panose="020B0609030804020204" pitchFamily="49" charset="0"/>
              </a:rPr>
              <a:t>crossreactive</a:t>
            </a:r>
            <a:r>
              <a:rPr lang="en-US" b="0" dirty="0">
                <a:solidFill>
                  <a:srgbClr val="569CD6"/>
                </a:solidFill>
                <a:effectLst/>
                <a:latin typeface="Menlo" panose="020B0609030804020204" pitchFamily="49" charset="0"/>
              </a:rPr>
              <a:t> T cells are actually targeting, perhaps T cells targeting cancer neoantigens cross-react with WT version of protein in healthy tissue (Autoreactive </a:t>
            </a:r>
            <a:r>
              <a:rPr lang="en-US" b="0" dirty="0" err="1">
                <a:solidFill>
                  <a:srgbClr val="569CD6"/>
                </a:solidFill>
                <a:effectLst/>
                <a:latin typeface="Menlo" panose="020B0609030804020204" pitchFamily="49" charset="0"/>
              </a:rPr>
              <a:t>napsin</a:t>
            </a:r>
            <a:r>
              <a:rPr lang="en-US" b="0" dirty="0">
                <a:solidFill>
                  <a:srgbClr val="569CD6"/>
                </a:solidFill>
                <a:effectLst/>
                <a:latin typeface="Menlo" panose="020B0609030804020204" pitchFamily="49" charset="0"/>
              </a:rPr>
              <a:t> A-specific T cells are enriched in lung tumors and inflammatory lung lesions during immune checkpoint blockade</a:t>
            </a:r>
            <a:r>
              <a:rPr lang="en-US" b="0" dirty="0">
                <a:solidFill>
                  <a:srgbClr val="CCCCCC"/>
                </a:solidFill>
                <a:effectLst/>
                <a:latin typeface="Menlo" panose="020B06090308040202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Menlo" panose="020B0609030804020204" pitchFamily="49" charset="0"/>
              </a:rPr>
              <a:t>What makes TCRs </a:t>
            </a:r>
            <a:r>
              <a:rPr lang="en-US" b="0" dirty="0" err="1">
                <a:solidFill>
                  <a:srgbClr val="CCCCCC"/>
                </a:solidFill>
                <a:effectLst/>
                <a:latin typeface="Menlo" panose="020B0609030804020204" pitchFamily="49" charset="0"/>
              </a:rPr>
              <a:t>crossreactive</a:t>
            </a:r>
            <a:r>
              <a:rPr lang="en-US" b="0" dirty="0">
                <a:solidFill>
                  <a:srgbClr val="CCCCCC"/>
                </a:solidFill>
                <a:effectLst/>
                <a:latin typeface="Menlo" panose="020B0609030804020204" pitchFamily="49" charset="0"/>
              </a:rPr>
              <a:t>? </a:t>
            </a:r>
            <a:r>
              <a:rPr lang="en-US" b="0" dirty="0">
                <a:solidFill>
                  <a:srgbClr val="569CD6"/>
                </a:solidFill>
                <a:effectLst/>
                <a:latin typeface="Menlo" panose="020B0609030804020204" pitchFamily="49" charset="0"/>
              </a:rPr>
              <a:t>cross-reactivity need not result from sequence similarity (3D structural similarity more important than 1D sequence similarity (Peter’s paper: Autoreactive T cell receptors with shared germline-like </a:t>
            </a:r>
            <a:r>
              <a:rPr lang="el-GR" b="0" dirty="0">
                <a:solidFill>
                  <a:srgbClr val="569CD6"/>
                </a:solidFill>
                <a:effectLst/>
                <a:latin typeface="Menlo" panose="020B0609030804020204" pitchFamily="49" charset="0"/>
              </a:rPr>
              <a:t>α </a:t>
            </a:r>
            <a:r>
              <a:rPr lang="en-US" b="0" dirty="0">
                <a:solidFill>
                  <a:srgbClr val="569CD6"/>
                </a:solidFill>
                <a:effectLst/>
                <a:latin typeface="Menlo" panose="020B0609030804020204" pitchFamily="49" charset="0"/>
              </a:rPr>
              <a:t>chains in type 1 diabetes</a:t>
            </a:r>
            <a:r>
              <a:rPr lang="en-US" b="0" dirty="0">
                <a:solidFill>
                  <a:srgbClr val="CCCCCC"/>
                </a:solidFill>
                <a:effectLst/>
                <a:latin typeface="Menlo" panose="020B06090308040202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a:p>
            <a:r>
              <a:rPr lang="en-US" i="0" u="none" strike="noStrike" dirty="0">
                <a:solidFill>
                  <a:srgbClr val="1F2328"/>
                </a:solidFill>
                <a:effectLst/>
                <a:latin typeface="-apple-system"/>
              </a:rPr>
              <a:t>Kato et al. </a:t>
            </a:r>
            <a:r>
              <a:rPr lang="en-US" i="1" u="none" strike="noStrike" dirty="0">
                <a:solidFill>
                  <a:srgbClr val="1F2328"/>
                </a:solidFill>
                <a:effectLst/>
                <a:latin typeface="-apple-system"/>
              </a:rPr>
              <a:t>Journal of Clinical Oncology</a:t>
            </a:r>
            <a:r>
              <a:rPr lang="en-US" i="0" u="none" strike="noStrike" dirty="0">
                <a:solidFill>
                  <a:srgbClr val="1F2328"/>
                </a:solidFill>
                <a:effectLst/>
                <a:latin typeface="-apple-system"/>
              </a:rPr>
              <a:t>, 2023</a:t>
            </a:r>
            <a:endParaRPr lang="en-US" b="0" dirty="0">
              <a:solidFill>
                <a:srgbClr val="CCCCCC"/>
              </a:solidFill>
              <a:effectLst/>
              <a:latin typeface="Menlo" panose="020B0609030804020204" pitchFamily="49" charset="0"/>
            </a:endParaRPr>
          </a:p>
          <a:p>
            <a:r>
              <a:rPr lang="en-US" b="0" dirty="0">
                <a:solidFill>
                  <a:srgbClr val="6796E6"/>
                </a:solidFill>
                <a:effectLst/>
                <a:latin typeface="Menlo" panose="020B0609030804020204" pitchFamily="49" charset="0"/>
              </a:rPr>
              <a:t>-</a:t>
            </a:r>
            <a:r>
              <a:rPr lang="en-US" b="0" dirty="0">
                <a:solidFill>
                  <a:srgbClr val="CCCCCC"/>
                </a:solidFill>
                <a:effectLst/>
                <a:latin typeface="Menlo" panose="020B0609030804020204" pitchFamily="49" charset="0"/>
              </a:rPr>
              <a:t> </a:t>
            </a:r>
            <a:r>
              <a:rPr lang="en-US" b="0" dirty="0">
                <a:solidFill>
                  <a:srgbClr val="569CD6"/>
                </a:solidFill>
                <a:effectLst/>
                <a:latin typeface="Menlo" panose="020B0609030804020204" pitchFamily="49" charset="0"/>
              </a:rPr>
              <a:t>some </a:t>
            </a:r>
            <a:r>
              <a:rPr lang="en-US" b="0" dirty="0" err="1">
                <a:solidFill>
                  <a:srgbClr val="569CD6"/>
                </a:solidFill>
                <a:effectLst/>
                <a:latin typeface="Menlo" panose="020B0609030804020204" pitchFamily="49" charset="0"/>
              </a:rPr>
              <a:t>irAE</a:t>
            </a:r>
            <a:r>
              <a:rPr lang="en-US" b="0" dirty="0">
                <a:solidFill>
                  <a:srgbClr val="569CD6"/>
                </a:solidFill>
                <a:effectLst/>
                <a:latin typeface="Menlo" panose="020B0609030804020204" pitchFamily="49" charset="0"/>
              </a:rPr>
              <a:t>-provoked T cell clones circulate systemically and attack tumor cells leading to ICB response in </a:t>
            </a:r>
            <a:r>
              <a:rPr lang="en-US" b="0" dirty="0" err="1">
                <a:solidFill>
                  <a:srgbClr val="569CD6"/>
                </a:solidFill>
                <a:effectLst/>
                <a:latin typeface="Menlo" panose="020B0609030804020204" pitchFamily="49" charset="0"/>
              </a:rPr>
              <a:t>irAE</a:t>
            </a:r>
            <a:r>
              <a:rPr lang="en-US" b="0" dirty="0">
                <a:solidFill>
                  <a:srgbClr val="569CD6"/>
                </a:solidFill>
                <a:effectLst/>
                <a:latin typeface="Menlo" panose="020B0609030804020204" pitchFamily="49" charset="0"/>
              </a:rPr>
              <a:t> patients or vice a versa some tumor-provoked T cell clones circulate systemically and attack self leading to </a:t>
            </a:r>
            <a:r>
              <a:rPr lang="en-US" b="0" dirty="0" err="1">
                <a:solidFill>
                  <a:srgbClr val="569CD6"/>
                </a:solidFill>
                <a:effectLst/>
                <a:latin typeface="Menlo" panose="020B0609030804020204" pitchFamily="49" charset="0"/>
              </a:rPr>
              <a:t>irAEs</a:t>
            </a:r>
            <a:r>
              <a:rPr lang="en-US" b="0" dirty="0">
                <a:solidFill>
                  <a:srgbClr val="569CD6"/>
                </a:solidFill>
                <a:effectLst/>
                <a:latin typeface="Menlo" panose="020B0609030804020204" pitchFamily="49" charset="0"/>
              </a:rPr>
              <a:t>? not sure how they differentiate between the two</a:t>
            </a:r>
          </a:p>
          <a:p>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i="0" u="none" strike="noStrike" dirty="0" err="1">
                <a:effectLst/>
              </a:rPr>
              <a:t>Subudhi</a:t>
            </a:r>
            <a:r>
              <a:rPr lang="en-US" i="0" u="none" strike="noStrike" dirty="0">
                <a:effectLst/>
              </a:rPr>
              <a:t> et al. </a:t>
            </a:r>
            <a:r>
              <a:rPr lang="en-US" i="1" u="none" strike="noStrike" dirty="0">
                <a:effectLst/>
              </a:rPr>
              <a:t>Proc Natl </a:t>
            </a:r>
            <a:r>
              <a:rPr lang="en-US" i="1" u="none" strike="noStrike" dirty="0" err="1">
                <a:effectLst/>
              </a:rPr>
              <a:t>Acad</a:t>
            </a:r>
            <a:r>
              <a:rPr lang="en-US" i="1" u="none" strike="noStrike" dirty="0">
                <a:effectLst/>
              </a:rPr>
              <a:t> Sci USA</a:t>
            </a:r>
            <a:r>
              <a:rPr lang="en-US" i="0" u="none" strike="noStrike" dirty="0">
                <a:effectLst/>
              </a:rPr>
              <a:t>, 2016</a:t>
            </a:r>
            <a:endParaRPr lang="en-US" b="0" i="0" u="none" strike="noStrike"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CD8 T cell clonal expansion was greater in patients developing severe </a:t>
            </a:r>
            <a:r>
              <a:rPr lang="en-US" b="0" dirty="0" err="1">
                <a:solidFill>
                  <a:srgbClr val="569CD6"/>
                </a:solidFill>
                <a:effectLst/>
                <a:latin typeface="Menlo" panose="020B0609030804020204" pitchFamily="49" charset="0"/>
              </a:rPr>
              <a:t>irAEs</a:t>
            </a: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Effective use of latent semantic indexing and computational linguistics in biological and biomedical applications</a:t>
            </a:r>
            <a:r>
              <a:rPr lang="en-US" b="0" dirty="0">
                <a:solidFill>
                  <a:srgbClr val="CCCCCC"/>
                </a:solidFill>
                <a:effectLst/>
                <a:latin typeface="Menlo" panose="020B0609030804020204" pitchFamily="49" charset="0"/>
              </a:rPr>
              <a:t>: </a:t>
            </a:r>
            <a:r>
              <a:rPr lang="en-US" b="0" dirty="0">
                <a:solidFill>
                  <a:srgbClr val="569CD6"/>
                </a:solidFill>
                <a:effectLst/>
                <a:latin typeface="Menlo" panose="020B0609030804020204" pitchFamily="49" charset="0"/>
              </a:rPr>
              <a:t>HLA-B57 restricted T cells are more </a:t>
            </a:r>
            <a:r>
              <a:rPr lang="en-US" b="0" dirty="0" err="1">
                <a:solidFill>
                  <a:srgbClr val="569CD6"/>
                </a:solidFill>
                <a:effectLst/>
                <a:latin typeface="Menlo" panose="020B0609030804020204" pitchFamily="49" charset="0"/>
              </a:rPr>
              <a:t>crossreactive</a:t>
            </a:r>
            <a:r>
              <a:rPr lang="en-US" b="0" dirty="0">
                <a:solidFill>
                  <a:srgbClr val="569CD6"/>
                </a:solidFill>
                <a:effectLst/>
                <a:latin typeface="Menlo" panose="020B0609030804020204" pitchFamily="49" charset="0"/>
              </a:rPr>
              <a:t> to mutants of target epitopes, this HLA allele also associated with autoimmunity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212121"/>
                </a:solidFill>
                <a:effectLst/>
                <a:latin typeface="BlinkMacSystemFont"/>
              </a:rPr>
              <a:t>PMID: 33597266</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 expansion of peripheral CD8</a:t>
            </a:r>
            <a:r>
              <a:rPr lang="en-US" b="0" dirty="0">
                <a:solidFill>
                  <a:srgbClr val="808080"/>
                </a:solidFill>
                <a:effectLst/>
                <a:latin typeface="Menlo" panose="020B0609030804020204" pitchFamily="49" charset="0"/>
              </a:rPr>
              <a:t>+</a:t>
            </a:r>
            <a:r>
              <a:rPr lang="en-US" b="0" dirty="0">
                <a:solidFill>
                  <a:srgbClr val="569CD6"/>
                </a:solidFill>
                <a:effectLst/>
                <a:latin typeface="Menlo" panose="020B0609030804020204" pitchFamily="49" charset="0"/>
              </a:rPr>
              <a:t> T cell populations specific for melanocyte antigens observed only in patients who responded to anti-PD-1 therapy, so ICI can promote breakdown of tolerance towards tumor-lineage self-antigens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 perhaps in responders with low neoantigen tumors more often will see </a:t>
            </a:r>
            <a:r>
              <a:rPr lang="en-US" b="0" dirty="0" err="1">
                <a:solidFill>
                  <a:srgbClr val="569CD6"/>
                </a:solidFill>
                <a:effectLst/>
                <a:latin typeface="Menlo" panose="020B0609030804020204" pitchFamily="49" charset="0"/>
              </a:rPr>
              <a:t>irAEs</a:t>
            </a:r>
            <a:r>
              <a:rPr lang="en-US" b="0" dirty="0">
                <a:solidFill>
                  <a:srgbClr val="569CD6"/>
                </a:solidFill>
                <a:effectLst/>
                <a:latin typeface="Menlo" panose="020B0609030804020204" pitchFamily="49" charset="0"/>
              </a:rPr>
              <a:t> given necessity for immune activity against tumor associated antigens shared between tumor and self</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solidFill>
                  <a:srgbClr val="1F2328"/>
                </a:solidFill>
                <a:latin typeface="-apple-system"/>
              </a:rPr>
              <a:t>Rapisuwon</a:t>
            </a:r>
            <a:r>
              <a:rPr lang="en-US" dirty="0">
                <a:solidFill>
                  <a:srgbClr val="1F2328"/>
                </a:solidFill>
                <a:latin typeface="-apple-system"/>
              </a:rPr>
              <a:t> et al., </a:t>
            </a:r>
            <a:r>
              <a:rPr lang="en-US" i="1" dirty="0">
                <a:solidFill>
                  <a:srgbClr val="1F2328"/>
                </a:solidFill>
                <a:latin typeface="-apple-system"/>
              </a:rPr>
              <a:t>J </a:t>
            </a:r>
            <a:r>
              <a:rPr lang="en-US" i="1" dirty="0" err="1">
                <a:solidFill>
                  <a:srgbClr val="1F2328"/>
                </a:solidFill>
                <a:latin typeface="-apple-system"/>
              </a:rPr>
              <a:t>Immunother</a:t>
            </a:r>
            <a:r>
              <a:rPr lang="en-US" i="1" dirty="0">
                <a:solidFill>
                  <a:srgbClr val="1F2328"/>
                </a:solidFill>
                <a:latin typeface="-apple-system"/>
              </a:rPr>
              <a:t> Cancer</a:t>
            </a:r>
            <a:r>
              <a:rPr lang="en-US" dirty="0">
                <a:solidFill>
                  <a:srgbClr val="1F2328"/>
                </a:solidFill>
                <a:latin typeface="-apple-system"/>
              </a:rPr>
              <a:t>, 2019</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identical CD8</a:t>
            </a:r>
            <a:r>
              <a:rPr lang="en-US" b="0" dirty="0">
                <a:solidFill>
                  <a:srgbClr val="808080"/>
                </a:solidFill>
                <a:effectLst/>
                <a:latin typeface="Menlo" panose="020B0609030804020204" pitchFamily="49" charset="0"/>
              </a:rPr>
              <a:t>+</a:t>
            </a:r>
            <a:r>
              <a:rPr lang="en-US" b="0" dirty="0">
                <a:solidFill>
                  <a:srgbClr val="569CD6"/>
                </a:solidFill>
                <a:effectLst/>
                <a:latin typeface="Menlo" panose="020B0609030804020204" pitchFamily="49" charset="0"/>
              </a:rPr>
              <a:t> T cell clone found in 4 tissues in a patient with widespread </a:t>
            </a:r>
            <a:r>
              <a:rPr lang="en-US" b="0" dirty="0" err="1">
                <a:solidFill>
                  <a:srgbClr val="569CD6"/>
                </a:solidFill>
                <a:effectLst/>
                <a:latin typeface="Menlo" panose="020B0609030804020204" pitchFamily="49" charset="0"/>
              </a:rPr>
              <a:t>irAEs</a:t>
            </a:r>
            <a:r>
              <a:rPr lang="en-US" b="0" dirty="0">
                <a:solidFill>
                  <a:srgbClr val="569CD6"/>
                </a:solidFill>
                <a:effectLst/>
                <a:latin typeface="Menlo" panose="020B0609030804020204" pitchFamily="49" charset="0"/>
              </a:rPr>
              <a:t> (duodenum for enteritis </a:t>
            </a:r>
            <a:r>
              <a:rPr lang="en-US" b="0" dirty="0" err="1">
                <a:solidFill>
                  <a:srgbClr val="569CD6"/>
                </a:solidFill>
                <a:effectLst/>
                <a:latin typeface="Menlo" panose="020B0609030804020204" pitchFamily="49" charset="0"/>
              </a:rPr>
              <a:t>irAE</a:t>
            </a:r>
            <a:r>
              <a:rPr lang="en-US" b="0" dirty="0">
                <a:solidFill>
                  <a:srgbClr val="569CD6"/>
                </a:solidFill>
                <a:effectLst/>
                <a:latin typeface="Menlo" panose="020B0609030804020204" pitchFamily="49" charset="0"/>
              </a:rPr>
              <a:t>, PBMCs, original tumor and liver metastasis responses as well), evidence for </a:t>
            </a:r>
            <a:r>
              <a:rPr lang="en-US" b="0" dirty="0" err="1">
                <a:solidFill>
                  <a:srgbClr val="569CD6"/>
                </a:solidFill>
                <a:effectLst/>
                <a:latin typeface="Menlo" panose="020B0609030804020204" pitchFamily="49" charset="0"/>
              </a:rPr>
              <a:t>crossreactivity</a:t>
            </a:r>
            <a:r>
              <a:rPr lang="en-US" b="0" dirty="0">
                <a:solidFill>
                  <a:srgbClr val="569CD6"/>
                </a:solidFill>
                <a:effectLst/>
                <a:latin typeface="Menlo" panose="020B0609030804020204" pitchFamily="49" charset="0"/>
              </a:rPr>
              <a:t> underlying </a:t>
            </a:r>
            <a:r>
              <a:rPr lang="en-US" b="0" dirty="0" err="1">
                <a:solidFill>
                  <a:srgbClr val="569CD6"/>
                </a:solidFill>
                <a:effectLst/>
                <a:latin typeface="Menlo" panose="020B0609030804020204" pitchFamily="49" charset="0"/>
              </a:rPr>
              <a:t>irAEs</a:t>
            </a:r>
            <a:r>
              <a:rPr lang="en-US" b="0" dirty="0">
                <a:solidFill>
                  <a:srgbClr val="569CD6"/>
                </a:solidFill>
                <a:effectLst/>
                <a:latin typeface="Menlo" panose="020B0609030804020204" pitchFamily="49" charset="0"/>
              </a:rPr>
              <a:t> OR common antigen between tumor and self underlying </a:t>
            </a:r>
            <a:r>
              <a:rPr lang="en-US" b="0" dirty="0" err="1">
                <a:solidFill>
                  <a:srgbClr val="569CD6"/>
                </a:solidFill>
                <a:effectLst/>
                <a:latin typeface="Menlo" panose="020B0609030804020204" pitchFamily="49" charset="0"/>
              </a:rPr>
              <a:t>irAEs</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duodenitis blocked by antibody to integrin </a:t>
            </a:r>
            <a:r>
              <a:rPr lang="el-GR" b="0" dirty="0">
                <a:solidFill>
                  <a:srgbClr val="569CD6"/>
                </a:solidFill>
                <a:effectLst/>
                <a:latin typeface="Menlo" panose="020B0609030804020204" pitchFamily="49" charset="0"/>
              </a:rPr>
              <a:t>α 4 β 7 (</a:t>
            </a:r>
            <a:r>
              <a:rPr lang="en-US" b="0" dirty="0">
                <a:solidFill>
                  <a:srgbClr val="569CD6"/>
                </a:solidFill>
                <a:effectLst/>
                <a:latin typeface="Menlo" panose="020B0609030804020204" pitchFamily="49" charset="0"/>
              </a:rPr>
              <a:t>LPAM-1) which blocks T cell </a:t>
            </a:r>
            <a:r>
              <a:rPr lang="en-US" b="0" dirty="0" err="1">
                <a:solidFill>
                  <a:srgbClr val="569CD6"/>
                </a:solidFill>
                <a:effectLst/>
                <a:latin typeface="Menlo" panose="020B0609030804020204" pitchFamily="49" charset="0"/>
              </a:rPr>
              <a:t>infiltraton</a:t>
            </a:r>
            <a:r>
              <a:rPr lang="en-US" b="0" dirty="0">
                <a:solidFill>
                  <a:srgbClr val="569CD6"/>
                </a:solidFill>
                <a:effectLst/>
                <a:latin typeface="Menlo" panose="020B0609030804020204" pitchFamily="49" charset="0"/>
              </a:rPr>
              <a:t> into GI tract, suggesting that GI toxicity resulted from circulating T cells trafficked to GI tract following expansion elsewhere i.e. in the tumor perhaps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Global analysis of shared T cell specificities in human non-small cell lung cancer enables HLA inference and antigen discovery: autoreactive T cells in peripheral blood may exist (pruned but not clonally deleted thymus) to avoid immunologic "blind spots" to pathogens, i.e. pathogens that look like self would get by free otherwise if we didn't have some autoreactivity perhaps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Heterogeneity of autoreactive CD8</a:t>
            </a:r>
            <a:r>
              <a:rPr lang="en-US" b="0" dirty="0">
                <a:solidFill>
                  <a:srgbClr val="808080"/>
                </a:solidFill>
                <a:effectLst/>
                <a:latin typeface="Menlo" panose="020B0609030804020204" pitchFamily="49" charset="0"/>
              </a:rPr>
              <a:t>+</a:t>
            </a:r>
            <a:r>
              <a:rPr lang="en-US" b="0" dirty="0">
                <a:solidFill>
                  <a:srgbClr val="569CD6"/>
                </a:solidFill>
                <a:effectLst/>
                <a:latin typeface="Menlo" panose="020B0609030804020204" pitchFamily="49" charset="0"/>
              </a:rPr>
              <a:t> T cells at sites of inflammation</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shared clonal origin among CD8</a:t>
            </a:r>
            <a:r>
              <a:rPr lang="en-US" b="0" dirty="0">
                <a:solidFill>
                  <a:srgbClr val="808080"/>
                </a:solidFill>
                <a:effectLst/>
                <a:latin typeface="Menlo" panose="020B0609030804020204" pitchFamily="49" charset="0"/>
              </a:rPr>
              <a:t>+</a:t>
            </a:r>
            <a:r>
              <a:rPr lang="en-US" b="0" dirty="0">
                <a:solidFill>
                  <a:srgbClr val="569CD6"/>
                </a:solidFill>
                <a:effectLst/>
                <a:latin typeface="Menlo" panose="020B0609030804020204" pitchFamily="49" charset="0"/>
              </a:rPr>
              <a:t> T cells at site of colitis with gut </a:t>
            </a:r>
            <a:r>
              <a:rPr lang="en-US" b="0" dirty="0" err="1">
                <a:solidFill>
                  <a:srgbClr val="569CD6"/>
                </a:solidFill>
                <a:effectLst/>
                <a:latin typeface="Menlo" panose="020B0609030804020204" pitchFamily="49" charset="0"/>
              </a:rPr>
              <a:t>T</a:t>
            </a:r>
            <a:r>
              <a:rPr lang="en-US" b="0" dirty="0" err="1">
                <a:solidFill>
                  <a:srgbClr val="808080"/>
                </a:solidFill>
                <a:effectLst/>
                <a:latin typeface="Menlo" panose="020B0609030804020204" pitchFamily="49" charset="0"/>
              </a:rPr>
              <a:t>rm</a:t>
            </a:r>
            <a:r>
              <a:rPr lang="en-US" b="0" dirty="0">
                <a:solidFill>
                  <a:srgbClr val="569CD6"/>
                </a:solidFill>
                <a:effectLst/>
                <a:latin typeface="Menlo" panose="020B0609030804020204" pitchFamily="49" charset="0"/>
              </a:rPr>
              <a:t> cells, suggesting clonal expansion from </a:t>
            </a:r>
            <a:r>
              <a:rPr lang="en-US" b="0" dirty="0" err="1">
                <a:solidFill>
                  <a:srgbClr val="569CD6"/>
                </a:solidFill>
                <a:effectLst/>
                <a:latin typeface="Menlo" panose="020B0609030804020204" pitchFamily="49" charset="0"/>
              </a:rPr>
              <a:t>T</a:t>
            </a:r>
            <a:r>
              <a:rPr lang="en-US" b="0" dirty="0" err="1">
                <a:solidFill>
                  <a:srgbClr val="808080"/>
                </a:solidFill>
                <a:effectLst/>
                <a:latin typeface="Menlo" panose="020B0609030804020204" pitchFamily="49" charset="0"/>
              </a:rPr>
              <a:t>rm</a:t>
            </a:r>
            <a:r>
              <a:rPr lang="en-US" b="0" dirty="0">
                <a:solidFill>
                  <a:srgbClr val="569CD6"/>
                </a:solidFill>
                <a:effectLst/>
                <a:latin typeface="Menlo" panose="020B0609030804020204" pitchFamily="49" charset="0"/>
              </a:rPr>
              <a:t> population being responsible for </a:t>
            </a:r>
            <a:r>
              <a:rPr lang="en-US" b="0" dirty="0" err="1">
                <a:solidFill>
                  <a:srgbClr val="569CD6"/>
                </a:solidFill>
                <a:effectLst/>
                <a:latin typeface="Menlo" panose="020B0609030804020204" pitchFamily="49" charset="0"/>
              </a:rPr>
              <a:t>irAEs</a:t>
            </a:r>
            <a:r>
              <a:rPr lang="en-US" b="0" dirty="0">
                <a:solidFill>
                  <a:srgbClr val="CCCCCC"/>
                </a:solidFill>
                <a:effectLst/>
                <a:latin typeface="Menlo" panose="020B0609030804020204" pitchFamily="49" charset="0"/>
              </a:rPr>
              <a:t> (different from autoimmune, so </a:t>
            </a:r>
            <a:r>
              <a:rPr lang="en-US" b="0" dirty="0">
                <a:solidFill>
                  <a:srgbClr val="569CD6"/>
                </a:solidFill>
                <a:effectLst/>
                <a:latin typeface="Menlo" panose="020B0609030804020204" pitchFamily="49" charset="0"/>
              </a:rPr>
              <a:t>for tissues that lack </a:t>
            </a:r>
            <a:r>
              <a:rPr lang="en-US" b="0" dirty="0" err="1">
                <a:solidFill>
                  <a:srgbClr val="569CD6"/>
                </a:solidFill>
                <a:effectLst/>
                <a:latin typeface="Menlo" panose="020B0609030804020204" pitchFamily="49" charset="0"/>
              </a:rPr>
              <a:t>T</a:t>
            </a:r>
            <a:r>
              <a:rPr lang="en-US" b="0" dirty="0" err="1">
                <a:solidFill>
                  <a:srgbClr val="808080"/>
                </a:solidFill>
                <a:effectLst/>
                <a:latin typeface="Menlo" panose="020B0609030804020204" pitchFamily="49" charset="0"/>
              </a:rPr>
              <a:t>rm</a:t>
            </a:r>
            <a:r>
              <a:rPr lang="en-US" b="0" dirty="0">
                <a:solidFill>
                  <a:srgbClr val="569CD6"/>
                </a:solidFill>
                <a:effectLst/>
                <a:latin typeface="Menlo" panose="020B0609030804020204" pitchFamily="49" charset="0"/>
              </a:rPr>
              <a:t> cells, like the synovium, trafficking of T cells from the periphery may be important for </a:t>
            </a:r>
            <a:r>
              <a:rPr lang="en-US" b="0" dirty="0" err="1">
                <a:solidFill>
                  <a:srgbClr val="569CD6"/>
                </a:solidFill>
                <a:effectLst/>
                <a:latin typeface="Menlo" panose="020B0609030804020204" pitchFamily="49" charset="0"/>
              </a:rPr>
              <a:t>irAEs</a:t>
            </a:r>
            <a:r>
              <a:rPr lang="en-US" b="0" dirty="0">
                <a:solidFill>
                  <a:srgbClr val="CCCCCC"/>
                </a:solidFill>
                <a:effectLst/>
                <a:latin typeface="Menlo" panose="020B06090308040202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212121"/>
                </a:solidFill>
                <a:effectLst/>
                <a:latin typeface="BlinkMacSystemFont"/>
              </a:rPr>
              <a:t>PMID: 35101349</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T cells seen infiltrating into </a:t>
            </a:r>
            <a:r>
              <a:rPr lang="en-US" b="0" dirty="0" err="1">
                <a:solidFill>
                  <a:srgbClr val="569CD6"/>
                </a:solidFill>
                <a:effectLst/>
                <a:latin typeface="Menlo" panose="020B0609030804020204" pitchFamily="49" charset="0"/>
              </a:rPr>
              <a:t>irAE</a:t>
            </a:r>
            <a:r>
              <a:rPr lang="en-US" b="0" dirty="0">
                <a:solidFill>
                  <a:srgbClr val="569CD6"/>
                </a:solidFill>
                <a:effectLst/>
                <a:latin typeface="Menlo" panose="020B0609030804020204" pitchFamily="49" charset="0"/>
              </a:rPr>
              <a:t> tissue, T cells seen targeting </a:t>
            </a:r>
            <a:r>
              <a:rPr lang="en-US" b="0" dirty="0" err="1">
                <a:solidFill>
                  <a:srgbClr val="569CD6"/>
                </a:solidFill>
                <a:effectLst/>
                <a:latin typeface="Menlo" panose="020B0609030804020204" pitchFamily="49" charset="0"/>
              </a:rPr>
              <a:t>irAE</a:t>
            </a:r>
            <a:r>
              <a:rPr lang="en-US" b="0" dirty="0">
                <a:solidFill>
                  <a:srgbClr val="569CD6"/>
                </a:solidFill>
                <a:effectLst/>
                <a:latin typeface="Menlo" panose="020B0609030804020204" pitchFamily="49" charset="0"/>
              </a:rPr>
              <a:t> tissue seen in blood, so T cells involved in </a:t>
            </a:r>
            <a:r>
              <a:rPr lang="en-US" b="0" dirty="0" err="1">
                <a:solidFill>
                  <a:srgbClr val="569CD6"/>
                </a:solidFill>
                <a:effectLst/>
                <a:latin typeface="Menlo" panose="020B0609030804020204" pitchFamily="49" charset="0"/>
              </a:rPr>
              <a:t>irAEs</a:t>
            </a: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autoantibodies present ~50% of time for </a:t>
            </a:r>
            <a:r>
              <a:rPr lang="en-US" b="0" dirty="0" err="1">
                <a:solidFill>
                  <a:srgbClr val="569CD6"/>
                </a:solidFill>
                <a:effectLst/>
                <a:latin typeface="Menlo" panose="020B0609030804020204" pitchFamily="49" charset="0"/>
              </a:rPr>
              <a:t>irAEs</a:t>
            </a: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Improved survival with T cell clonotype stability after anti-CTLA-4 treatment in cancer patients</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diverse repertoires are important in limiting the magnitude of immune escape but may also promote self-reactive clones and induce host inflammation</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1F2328"/>
                </a:solidFill>
                <a:latin typeface="-apple-system"/>
              </a:rPr>
              <a:t>Carbone et al. </a:t>
            </a:r>
            <a:r>
              <a:rPr lang="en-US" i="1" dirty="0">
                <a:solidFill>
                  <a:srgbClr val="1F2328"/>
                </a:solidFill>
                <a:latin typeface="-apple-system"/>
              </a:rPr>
              <a:t>Front Immunol</a:t>
            </a:r>
            <a:r>
              <a:rPr lang="en-US" dirty="0">
                <a:solidFill>
                  <a:srgbClr val="1F2328"/>
                </a:solidFill>
                <a:latin typeface="-apple-system"/>
              </a:rPr>
              <a:t>. 2023</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they usually find different TCR sequences in vitiligo and primary melanoma lesions, so T cell response against normal melanocytes leading to vitiligo is not usually mediated by reactivation of T cell clones infiltrating/specific to primary melanoma but rather perhaps by T cells targeting metastatic tissues, so kind of different from my thinking of usually </a:t>
            </a:r>
            <a:r>
              <a:rPr lang="en-US" b="0" dirty="0" err="1">
                <a:solidFill>
                  <a:srgbClr val="569CD6"/>
                </a:solidFill>
                <a:effectLst/>
                <a:latin typeface="Menlo" panose="020B0609030804020204" pitchFamily="49" charset="0"/>
              </a:rPr>
              <a:t>crossreactivity</a:t>
            </a:r>
            <a:r>
              <a:rPr lang="en-US" b="0" dirty="0">
                <a:solidFill>
                  <a:srgbClr val="569CD6"/>
                </a:solidFill>
                <a:effectLst/>
                <a:latin typeface="Menlo" panose="020B0609030804020204" pitchFamily="49" charset="0"/>
              </a:rPr>
              <a:t> between primary tumor and </a:t>
            </a:r>
            <a:r>
              <a:rPr lang="en-US" b="0" dirty="0" err="1">
                <a:solidFill>
                  <a:srgbClr val="569CD6"/>
                </a:solidFill>
                <a:effectLst/>
                <a:latin typeface="Menlo" panose="020B0609030804020204" pitchFamily="49" charset="0"/>
              </a:rPr>
              <a:t>irAE</a:t>
            </a:r>
            <a:r>
              <a:rPr lang="en-US" b="0" dirty="0">
                <a:solidFill>
                  <a:srgbClr val="569CD6"/>
                </a:solidFill>
                <a:effectLst/>
                <a:latin typeface="Menlo" panose="020B0609030804020204" pitchFamily="49" charset="0"/>
              </a:rPr>
              <a:t> site but could also be </a:t>
            </a:r>
            <a:r>
              <a:rPr lang="en-US" b="0" dirty="0" err="1">
                <a:solidFill>
                  <a:srgbClr val="569CD6"/>
                </a:solidFill>
                <a:effectLst/>
                <a:latin typeface="Menlo" panose="020B0609030804020204" pitchFamily="49" charset="0"/>
              </a:rPr>
              <a:t>crossreactivity</a:t>
            </a:r>
            <a:r>
              <a:rPr lang="en-US" b="0" dirty="0">
                <a:solidFill>
                  <a:srgbClr val="569CD6"/>
                </a:solidFill>
                <a:effectLst/>
                <a:latin typeface="Menlo" panose="020B0609030804020204" pitchFamily="49" charset="0"/>
              </a:rPr>
              <a:t> between metastases and </a:t>
            </a:r>
            <a:r>
              <a:rPr lang="en-US" b="0" dirty="0" err="1">
                <a:solidFill>
                  <a:srgbClr val="569CD6"/>
                </a:solidFill>
                <a:effectLst/>
                <a:latin typeface="Menlo" panose="020B0609030804020204" pitchFamily="49" charset="0"/>
              </a:rPr>
              <a:t>irAE</a:t>
            </a:r>
            <a:r>
              <a:rPr lang="en-US" b="0" dirty="0">
                <a:solidFill>
                  <a:srgbClr val="569CD6"/>
                </a:solidFill>
                <a:effectLst/>
                <a:latin typeface="Menlo" panose="020B0609030804020204" pitchFamily="49" charset="0"/>
              </a:rPr>
              <a:t> sites</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metastasis and vitiligo sample TCRs more similar than primary melanoma and vitiligo TCRs</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Interpreting T cell </a:t>
            </a:r>
            <a:r>
              <a:rPr lang="en-US" b="0" dirty="0" err="1">
                <a:solidFill>
                  <a:srgbClr val="569CD6"/>
                </a:solidFill>
                <a:effectLst/>
                <a:latin typeface="Menlo" panose="020B0609030804020204" pitchFamily="49" charset="0"/>
              </a:rPr>
              <a:t>crossreactivity</a:t>
            </a:r>
            <a:r>
              <a:rPr lang="en-US" b="0" dirty="0">
                <a:solidFill>
                  <a:srgbClr val="569CD6"/>
                </a:solidFill>
                <a:effectLst/>
                <a:latin typeface="Menlo" panose="020B0609030804020204" pitchFamily="49" charset="0"/>
              </a:rPr>
              <a:t> through structure: implications for TCR-based cancer immunotherapy</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err="1">
                <a:solidFill>
                  <a:srgbClr val="569CD6"/>
                </a:solidFill>
                <a:effectLst/>
                <a:latin typeface="Menlo" panose="020B0609030804020204" pitchFamily="49" charset="0"/>
              </a:rPr>
              <a:t>crossreactivity</a:t>
            </a:r>
            <a:r>
              <a:rPr lang="en-US" b="0" dirty="0">
                <a:solidFill>
                  <a:srgbClr val="569CD6"/>
                </a:solidFill>
                <a:effectLst/>
                <a:latin typeface="Menlo" panose="020B0609030804020204" pitchFamily="49" charset="0"/>
              </a:rPr>
              <a:t> driven by structural similarities of seemingly unrelated </a:t>
            </a:r>
            <a:r>
              <a:rPr lang="en-US" b="0" dirty="0" err="1">
                <a:solidFill>
                  <a:srgbClr val="569CD6"/>
                </a:solidFill>
                <a:effectLst/>
                <a:latin typeface="Menlo" panose="020B0609030804020204" pitchFamily="49" charset="0"/>
              </a:rPr>
              <a:t>pMHCs</a:t>
            </a:r>
            <a:r>
              <a:rPr lang="en-US" b="0" dirty="0">
                <a:solidFill>
                  <a:srgbClr val="569CD6"/>
                </a:solidFill>
                <a:effectLst/>
                <a:latin typeface="Menlo" panose="020B0609030804020204" pitchFamily="49" charset="0"/>
              </a:rPr>
              <a:t> (by sequence)</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212121"/>
                </a:solidFill>
                <a:effectLst/>
                <a:latin typeface="BlinkMacSystemFont"/>
              </a:rPr>
              <a:t>PMID: 34589959</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can see same clonotypes of T cells reactive against tumor and self in </a:t>
            </a:r>
            <a:r>
              <a:rPr lang="en-US" b="0" dirty="0" err="1">
                <a:solidFill>
                  <a:srgbClr val="569CD6"/>
                </a:solidFill>
                <a:effectLst/>
                <a:latin typeface="Menlo" panose="020B0609030804020204" pitchFamily="49" charset="0"/>
              </a:rPr>
              <a:t>irAEs</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Other hypotheses: off-target effects (hypothalamus and pituitary express IC ligand), cytokine production damage normal tissue, autoantibodies, microbiome (</a:t>
            </a:r>
            <a:r>
              <a:rPr lang="en-US" b="0" dirty="0" err="1">
                <a:solidFill>
                  <a:srgbClr val="569CD6"/>
                </a:solidFill>
                <a:effectLst/>
                <a:latin typeface="Menlo" panose="020B0609030804020204" pitchFamily="49" charset="0"/>
              </a:rPr>
              <a:t>proinfammatory</a:t>
            </a:r>
            <a:r>
              <a:rPr lang="en-US" b="0" dirty="0">
                <a:solidFill>
                  <a:srgbClr val="569CD6"/>
                </a:solidFill>
                <a:effectLst/>
                <a:latin typeface="Menlo" panose="020B0609030804020204" pitchFamily="49" charset="0"/>
              </a:rPr>
              <a:t>)</a:t>
            </a:r>
            <a:endParaRPr lang="en-US" b="0" dirty="0">
              <a:solidFill>
                <a:srgbClr val="CCCCCC"/>
              </a:solidFill>
              <a:effectLst/>
              <a:latin typeface="Menlo" panose="020B0609030804020204" pitchFamily="49" charset="0"/>
            </a:endParaRPr>
          </a:p>
        </p:txBody>
      </p:sp>
      <p:sp>
        <p:nvSpPr>
          <p:cNvPr id="4" name="Slide Number Placeholder 3"/>
          <p:cNvSpPr>
            <a:spLocks noGrp="1"/>
          </p:cNvSpPr>
          <p:nvPr>
            <p:ph type="sldNum" sz="quarter" idx="5"/>
          </p:nvPr>
        </p:nvSpPr>
        <p:spPr/>
        <p:txBody>
          <a:bodyPr/>
          <a:lstStyle/>
          <a:p>
            <a:fld id="{061BAA8C-FDC6-D345-B4E0-3B02449209FB}" type="slidenum">
              <a:rPr lang="en-US" smtClean="0"/>
              <a:t>11</a:t>
            </a:fld>
            <a:endParaRPr lang="en-US"/>
          </a:p>
        </p:txBody>
      </p:sp>
    </p:spTree>
    <p:extLst>
      <p:ext uri="{BB962C8B-B14F-4D97-AF65-F5344CB8AC3E}">
        <p14:creationId xmlns:p14="http://schemas.microsoft.com/office/powerpoint/2010/main" val="6095033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Additional possible effect that I’m not sure how to talk about: altered diversity?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Initially thought that </a:t>
            </a:r>
            <a:r>
              <a:rPr lang="en-US" dirty="0"/>
              <a:t>more germline-like TCRs might be more cross-reactive as they have lower sequence complexity</a:t>
            </a:r>
            <a:r>
              <a:rPr lang="en-US" b="0" dirty="0"/>
              <a:t>, don’t fully understand that hypothesis though…</a:t>
            </a:r>
          </a:p>
          <a:p>
            <a:endParaRPr lang="en-US" b="0" dirty="0"/>
          </a:p>
          <a:p>
            <a:r>
              <a:rPr lang="en-US" b="0" dirty="0"/>
              <a:t>Hydrophobicity: more hydrophobic TCRs might be more cross-reactive as they allow more alternative contacts</a:t>
            </a: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Entropic contributions and the influence of the hydrophobic environment in promiscuous protein-protein association</a:t>
            </a:r>
            <a:r>
              <a:rPr lang="en-US" b="0" i="0" u="none" strike="noStrike" dirty="0">
                <a:solidFill>
                  <a:srgbClr val="1F1F1F"/>
                </a:solidFill>
                <a:effectLst/>
                <a:latin typeface="ElsevierGulliver"/>
              </a:rPr>
              <a:t>: </a:t>
            </a:r>
            <a:r>
              <a:rPr lang="en-US" b="0" dirty="0">
                <a:solidFill>
                  <a:srgbClr val="569CD6"/>
                </a:solidFill>
                <a:effectLst/>
                <a:latin typeface="Menlo" panose="020B0609030804020204" pitchFamily="49" charset="0"/>
              </a:rPr>
              <a:t>interface demonstrates promiscuity in part due to the number of interactions this hydrophobic interface allows, which allows many alternative contacts (increased entropy, drives forward binding) with other binding partners hence promiscuity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Repertoire analyses reveal T cell receptor sequence features that influence T cell fate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TRB CDR3 hydrophobicity promotes reactivity to self-peptides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Functionally specialized human CD4</a:t>
            </a:r>
            <a:r>
              <a:rPr lang="en-US" b="0" dirty="0">
                <a:solidFill>
                  <a:srgbClr val="808080"/>
                </a:solidFill>
                <a:effectLst/>
                <a:latin typeface="Menlo" panose="020B0609030804020204" pitchFamily="49" charset="0"/>
              </a:rPr>
              <a:t>+</a:t>
            </a:r>
            <a:r>
              <a:rPr lang="en-US" b="0" dirty="0">
                <a:solidFill>
                  <a:srgbClr val="569CD6"/>
                </a:solidFill>
                <a:effectLst/>
                <a:latin typeface="Menlo" panose="020B0609030804020204" pitchFamily="49" charset="0"/>
              </a:rPr>
              <a:t> T cell subsets express physiochemically distinct TCRs</a:t>
            </a:r>
            <a:r>
              <a:rPr lang="en-US" b="0" dirty="0">
                <a:solidFill>
                  <a:srgbClr val="CCCCCC"/>
                </a:solidFill>
                <a:effectLst/>
                <a:latin typeface="Menlo" panose="020B0609030804020204" pitchFamily="49" charset="0"/>
              </a:rPr>
              <a:t>: longer CDR3s might promote </a:t>
            </a:r>
            <a:r>
              <a:rPr lang="en-US" b="0" dirty="0" err="1">
                <a:solidFill>
                  <a:srgbClr val="CCCCCC"/>
                </a:solidFill>
                <a:effectLst/>
                <a:latin typeface="Menlo" panose="020B0609030804020204" pitchFamily="49" charset="0"/>
              </a:rPr>
              <a:t>crossreactivity</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1F1F1F"/>
                </a:solidFill>
                <a:effectLst/>
                <a:latin typeface="ElsevierGulliver"/>
              </a:rPr>
              <a:t>Statistical analysis of CDR3 length distributions for the assessment of T and B cell repertoire biases: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1F1F1F"/>
                </a:solidFill>
                <a:effectLst/>
                <a:latin typeface="ElsevierGulliver"/>
              </a:rPr>
              <a:t>The length of the CDR3 loop greatly influences its shape and ability to fold both on itself and in the company of others loops such as the CDR1 and CDR2</a:t>
            </a:r>
          </a:p>
        </p:txBody>
      </p:sp>
      <p:sp>
        <p:nvSpPr>
          <p:cNvPr id="4" name="Slide Number Placeholder 3"/>
          <p:cNvSpPr>
            <a:spLocks noGrp="1"/>
          </p:cNvSpPr>
          <p:nvPr>
            <p:ph type="sldNum" sz="quarter" idx="5"/>
          </p:nvPr>
        </p:nvSpPr>
        <p:spPr/>
        <p:txBody>
          <a:bodyPr/>
          <a:lstStyle/>
          <a:p>
            <a:fld id="{061BAA8C-FDC6-D345-B4E0-3B02449209FB}" type="slidenum">
              <a:rPr lang="en-US" smtClean="0"/>
              <a:t>12</a:t>
            </a:fld>
            <a:endParaRPr lang="en-US"/>
          </a:p>
        </p:txBody>
      </p:sp>
    </p:spTree>
    <p:extLst>
      <p:ext uri="{BB962C8B-B14F-4D97-AF65-F5344CB8AC3E}">
        <p14:creationId xmlns:p14="http://schemas.microsoft.com/office/powerpoint/2010/main" val="28172768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Seq details:</a:t>
            </a:r>
          </a:p>
          <a:p>
            <a:r>
              <a:rPr lang="en-US" dirty="0">
                <a:solidFill>
                  <a:srgbClr val="000000"/>
                </a:solidFill>
                <a:effectLst/>
                <a:latin typeface="Times New Roman" panose="02020603050405020304" pitchFamily="18" charset="0"/>
              </a:rPr>
              <a:t>Sequencing of all 10x Genomics libraries was performed through </a:t>
            </a:r>
            <a:r>
              <a:rPr lang="en-US" dirty="0" err="1">
                <a:solidFill>
                  <a:srgbClr val="000000"/>
                </a:solidFill>
                <a:effectLst/>
                <a:latin typeface="Times New Roman" panose="02020603050405020304" pitchFamily="18" charset="0"/>
              </a:rPr>
              <a:t>Medgenome</a:t>
            </a:r>
            <a:r>
              <a:rPr lang="en-US" dirty="0">
                <a:solidFill>
                  <a:srgbClr val="000000"/>
                </a:solidFill>
                <a:effectLst/>
                <a:latin typeface="Times New Roman" panose="02020603050405020304" pitchFamily="18" charset="0"/>
              </a:rPr>
              <a:t> (Foster City,</a:t>
            </a:r>
          </a:p>
          <a:p>
            <a:r>
              <a:rPr lang="en-US" dirty="0">
                <a:solidFill>
                  <a:srgbClr val="000000"/>
                </a:solidFill>
                <a:effectLst/>
                <a:latin typeface="Times New Roman" panose="02020603050405020304" pitchFamily="18" charset="0"/>
              </a:rPr>
              <a:t>California). 5’ library, TCR library, and feature barcoding libraries were all sequenced on the Illumina</a:t>
            </a:r>
          </a:p>
          <a:p>
            <a:r>
              <a:rPr lang="en-US" dirty="0" err="1">
                <a:solidFill>
                  <a:srgbClr val="000000"/>
                </a:solidFill>
                <a:effectLst/>
                <a:latin typeface="Times New Roman" panose="02020603050405020304" pitchFamily="18" charset="0"/>
              </a:rPr>
              <a:t>NovaSeq</a:t>
            </a:r>
            <a:r>
              <a:rPr lang="en-US" dirty="0">
                <a:solidFill>
                  <a:srgbClr val="000000"/>
                </a:solidFill>
                <a:effectLst/>
                <a:latin typeface="Times New Roman" panose="02020603050405020304" pitchFamily="18" charset="0"/>
              </a:rPr>
              <a:t> 6000 instrument using 200 cycle kits and run with 2x100bp for a goal of 20,000 paired</a:t>
            </a:r>
          </a:p>
          <a:p>
            <a:r>
              <a:rPr lang="en-US" dirty="0">
                <a:solidFill>
                  <a:srgbClr val="000000"/>
                </a:solidFill>
                <a:effectLst/>
                <a:latin typeface="Times New Roman" panose="02020603050405020304" pitchFamily="18" charset="0"/>
              </a:rPr>
              <a:t>reads/cell, 5,000 paired reads/cell, and 5,000 paired reads/cell. Ultimately, 30,000-60,000 mean reads</a:t>
            </a:r>
          </a:p>
          <a:p>
            <a:r>
              <a:rPr lang="en-US" dirty="0">
                <a:solidFill>
                  <a:srgbClr val="000000"/>
                </a:solidFill>
                <a:effectLst/>
                <a:latin typeface="Times New Roman" panose="02020603050405020304" pitchFamily="18" charset="0"/>
              </a:rPr>
              <a:t>per cell were achieved in each sample, in order to achieve sufficient sampling of genes.</a:t>
            </a:r>
          </a:p>
        </p:txBody>
      </p:sp>
      <p:sp>
        <p:nvSpPr>
          <p:cNvPr id="4" name="Slide Number Placeholder 3"/>
          <p:cNvSpPr>
            <a:spLocks noGrp="1"/>
          </p:cNvSpPr>
          <p:nvPr>
            <p:ph type="sldNum" sz="quarter" idx="5"/>
          </p:nvPr>
        </p:nvSpPr>
        <p:spPr/>
        <p:txBody>
          <a:bodyPr/>
          <a:lstStyle/>
          <a:p>
            <a:fld id="{061BAA8C-FDC6-D345-B4E0-3B02449209FB}" type="slidenum">
              <a:rPr lang="en-US" smtClean="0"/>
              <a:t>13</a:t>
            </a:fld>
            <a:endParaRPr lang="en-US"/>
          </a:p>
        </p:txBody>
      </p:sp>
    </p:spTree>
    <p:extLst>
      <p:ext uri="{BB962C8B-B14F-4D97-AF65-F5344CB8AC3E}">
        <p14:creationId xmlns:p14="http://schemas.microsoft.com/office/powerpoint/2010/main" val="28927554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Colitis seq details:</a:t>
            </a:r>
          </a:p>
          <a:p>
            <a:pPr algn="l"/>
            <a:r>
              <a:rPr lang="en-US" b="0" i="0" u="none" strike="noStrike" dirty="0">
                <a:solidFill>
                  <a:srgbClr val="603620"/>
                </a:solidFill>
                <a:effectLst/>
                <a:latin typeface="Cambria" panose="02040503050406030204" pitchFamily="18" charset="0"/>
              </a:rPr>
              <a:t>Sequencing of </a:t>
            </a:r>
            <a:r>
              <a:rPr lang="en-US" b="0" i="0" u="none" strike="noStrike" dirty="0" err="1">
                <a:solidFill>
                  <a:srgbClr val="603620"/>
                </a:solidFill>
                <a:effectLst/>
                <a:latin typeface="Cambria" panose="02040503050406030204" pitchFamily="18" charset="0"/>
              </a:rPr>
              <a:t>scRNA</a:t>
            </a:r>
            <a:r>
              <a:rPr lang="en-US" b="0" i="0" u="none" strike="noStrike" dirty="0">
                <a:solidFill>
                  <a:srgbClr val="603620"/>
                </a:solidFill>
                <a:effectLst/>
                <a:latin typeface="Cambria" panose="02040503050406030204" pitchFamily="18" charset="0"/>
              </a:rPr>
              <a:t>-seq libraries </a:t>
            </a:r>
          </a:p>
          <a:p>
            <a:pPr algn="l">
              <a:spcBef>
                <a:spcPts val="2000"/>
              </a:spcBef>
              <a:spcAft>
                <a:spcPts val="2000"/>
              </a:spcAft>
            </a:pPr>
            <a:r>
              <a:rPr lang="en-US" b="0" i="0" u="none" strike="noStrike" dirty="0">
                <a:solidFill>
                  <a:srgbClr val="212121"/>
                </a:solidFill>
                <a:effectLst/>
                <a:latin typeface="Cambria" panose="02040503050406030204" pitchFamily="18" charset="0"/>
              </a:rPr>
              <a:t>CD3</a:t>
            </a:r>
            <a:r>
              <a:rPr lang="en-US" b="0" i="0" u="none" strike="noStrike" baseline="30000" dirty="0">
                <a:solidFill>
                  <a:srgbClr val="212121"/>
                </a:solidFill>
                <a:effectLst/>
                <a:latin typeface="Cambria" panose="02040503050406030204" pitchFamily="18" charset="0"/>
              </a:rPr>
              <a:t>+</a:t>
            </a:r>
            <a:r>
              <a:rPr lang="en-US" b="0" i="0" u="none" strike="noStrike" dirty="0">
                <a:solidFill>
                  <a:srgbClr val="212121"/>
                </a:solidFill>
                <a:effectLst/>
                <a:latin typeface="Cambria" panose="02040503050406030204" pitchFamily="18" charset="0"/>
              </a:rPr>
              <a:t> T cell gene expression libraries were sequenced on the Illumina </a:t>
            </a:r>
            <a:r>
              <a:rPr lang="en-US" b="0" i="0" u="none" strike="noStrike" dirty="0" err="1">
                <a:solidFill>
                  <a:srgbClr val="212121"/>
                </a:solidFill>
                <a:effectLst/>
                <a:latin typeface="Cambria" panose="02040503050406030204" pitchFamily="18" charset="0"/>
              </a:rPr>
              <a:t>HiSeq</a:t>
            </a:r>
            <a:r>
              <a:rPr lang="en-US" b="0" i="0" u="none" strike="noStrike" dirty="0">
                <a:solidFill>
                  <a:srgbClr val="212121"/>
                </a:solidFill>
                <a:effectLst/>
                <a:latin typeface="Cambria" panose="02040503050406030204" pitchFamily="18" charset="0"/>
              </a:rPr>
              <a:t> 4000 platform with 150 bp paired-end read configuration. CD45+ MNC libraries were sequenced either on the Illumina </a:t>
            </a:r>
            <a:r>
              <a:rPr lang="en-US" b="0" i="0" u="none" strike="noStrike" dirty="0" err="1">
                <a:solidFill>
                  <a:srgbClr val="212121"/>
                </a:solidFill>
                <a:effectLst/>
                <a:latin typeface="Cambria" panose="02040503050406030204" pitchFamily="18" charset="0"/>
              </a:rPr>
              <a:t>HiSeq</a:t>
            </a:r>
            <a:r>
              <a:rPr lang="en-US" b="0" i="0" u="none" strike="noStrike" dirty="0">
                <a:solidFill>
                  <a:srgbClr val="212121"/>
                </a:solidFill>
                <a:effectLst/>
                <a:latin typeface="Cambria" panose="02040503050406030204" pitchFamily="18" charset="0"/>
              </a:rPr>
              <a:t> 4000 platform with 150 bp paired-end read configuration or the </a:t>
            </a:r>
            <a:r>
              <a:rPr lang="en-US" b="0" i="0" u="none" strike="noStrike" dirty="0" err="1">
                <a:solidFill>
                  <a:srgbClr val="212121"/>
                </a:solidFill>
                <a:effectLst/>
                <a:latin typeface="Cambria" panose="02040503050406030204" pitchFamily="18" charset="0"/>
              </a:rPr>
              <a:t>HisSeq</a:t>
            </a:r>
            <a:r>
              <a:rPr lang="en-US" b="0" i="0" u="none" strike="noStrike" dirty="0">
                <a:solidFill>
                  <a:srgbClr val="212121"/>
                </a:solidFill>
                <a:effectLst/>
                <a:latin typeface="Cambria" panose="02040503050406030204" pitchFamily="18" charset="0"/>
              </a:rPr>
              <a:t> 2500 platform on rapid run mode. We obtained &gt;30,000 reads per cell for all samples, which was particularly important with CD45+ libraries for sufficient sampling of non-immunoglobulin genes given the high plasma B cell count. TCR V(D)J libraries were sequenced on the Illumina </a:t>
            </a:r>
            <a:r>
              <a:rPr lang="en-US" b="0" i="0" u="none" strike="noStrike" dirty="0" err="1">
                <a:solidFill>
                  <a:srgbClr val="212121"/>
                </a:solidFill>
                <a:effectLst/>
                <a:latin typeface="Cambria" panose="02040503050406030204" pitchFamily="18" charset="0"/>
              </a:rPr>
              <a:t>MiSeq</a:t>
            </a:r>
            <a:r>
              <a:rPr lang="en-US" b="0" i="0" u="none" strike="noStrike" dirty="0">
                <a:solidFill>
                  <a:srgbClr val="212121"/>
                </a:solidFill>
                <a:effectLst/>
                <a:latin typeface="Cambria" panose="02040503050406030204" pitchFamily="18" charset="0"/>
              </a:rPr>
              <a:t> (V2 </a:t>
            </a:r>
            <a:r>
              <a:rPr lang="en-US" b="0" i="0" u="none" strike="noStrike" dirty="0" err="1">
                <a:solidFill>
                  <a:srgbClr val="212121"/>
                </a:solidFill>
                <a:effectLst/>
                <a:latin typeface="Cambria" panose="02040503050406030204" pitchFamily="18" charset="0"/>
              </a:rPr>
              <a:t>flowcell</a:t>
            </a:r>
            <a:r>
              <a:rPr lang="en-US" b="0" i="0" u="none" strike="noStrike" dirty="0">
                <a:solidFill>
                  <a:srgbClr val="212121"/>
                </a:solidFill>
                <a:effectLst/>
                <a:latin typeface="Cambria" panose="02040503050406030204" pitchFamily="18" charset="0"/>
              </a:rPr>
              <a:t>), </a:t>
            </a:r>
            <a:r>
              <a:rPr lang="en-US" b="0" i="0" u="none" strike="noStrike" dirty="0" err="1">
                <a:solidFill>
                  <a:srgbClr val="212121"/>
                </a:solidFill>
                <a:effectLst/>
                <a:latin typeface="Cambria" panose="02040503050406030204" pitchFamily="18" charset="0"/>
              </a:rPr>
              <a:t>HiSeq</a:t>
            </a:r>
            <a:r>
              <a:rPr lang="en-US" b="0" i="0" u="none" strike="noStrike" dirty="0">
                <a:solidFill>
                  <a:srgbClr val="212121"/>
                </a:solidFill>
                <a:effectLst/>
                <a:latin typeface="Cambria" panose="02040503050406030204" pitchFamily="18" charset="0"/>
              </a:rPr>
              <a:t> 2500, or </a:t>
            </a:r>
            <a:r>
              <a:rPr lang="en-US" b="0" i="0" u="none" strike="noStrike" dirty="0" err="1">
                <a:solidFill>
                  <a:srgbClr val="212121"/>
                </a:solidFill>
                <a:effectLst/>
                <a:latin typeface="Cambria" panose="02040503050406030204" pitchFamily="18" charset="0"/>
              </a:rPr>
              <a:t>HiSeq</a:t>
            </a:r>
            <a:r>
              <a:rPr lang="en-US" b="0" i="0" u="none" strike="noStrike" dirty="0">
                <a:solidFill>
                  <a:srgbClr val="212121"/>
                </a:solidFill>
                <a:effectLst/>
                <a:latin typeface="Cambria" panose="02040503050406030204" pitchFamily="18" charset="0"/>
              </a:rPr>
              <a:t> 4000 platform, all on 150 bp paired-end read configuration.</a:t>
            </a:r>
          </a:p>
          <a:p>
            <a:endParaRPr lang="en-US" dirty="0"/>
          </a:p>
        </p:txBody>
      </p:sp>
      <p:sp>
        <p:nvSpPr>
          <p:cNvPr id="4" name="Slide Number Placeholder 3"/>
          <p:cNvSpPr>
            <a:spLocks noGrp="1"/>
          </p:cNvSpPr>
          <p:nvPr>
            <p:ph type="sldNum" sz="quarter" idx="5"/>
          </p:nvPr>
        </p:nvSpPr>
        <p:spPr/>
        <p:txBody>
          <a:bodyPr/>
          <a:lstStyle/>
          <a:p>
            <a:fld id="{061BAA8C-FDC6-D345-B4E0-3B02449209FB}" type="slidenum">
              <a:rPr lang="en-US" smtClean="0"/>
              <a:t>14</a:t>
            </a:fld>
            <a:endParaRPr lang="en-US"/>
          </a:p>
        </p:txBody>
      </p:sp>
    </p:spTree>
    <p:extLst>
      <p:ext uri="{BB962C8B-B14F-4D97-AF65-F5344CB8AC3E}">
        <p14:creationId xmlns:p14="http://schemas.microsoft.com/office/powerpoint/2010/main" val="30106995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Colitis:  "</a:t>
            </a:r>
            <a:r>
              <a:rPr lang="en-US" dirty="0" err="1"/>
              <a:t>nFeature_RNA_min</a:t>
            </a:r>
            <a:r>
              <a:rPr lang="en-US" dirty="0"/>
              <a:t>" = 200,</a:t>
            </a:r>
          </a:p>
          <a:p>
            <a:r>
              <a:rPr lang="en-US" dirty="0"/>
              <a:t>    </a:t>
            </a:r>
          </a:p>
          <a:p>
            <a:r>
              <a:rPr lang="en-US" dirty="0"/>
              <a:t>    "</a:t>
            </a:r>
            <a:r>
              <a:rPr lang="en-US" dirty="0" err="1"/>
              <a:t>percent_mito</a:t>
            </a:r>
            <a:r>
              <a:rPr lang="en-US" dirty="0"/>
              <a:t>" = 11</a:t>
            </a:r>
          </a:p>
          <a:p>
            <a:endParaRPr lang="en-US" dirty="0"/>
          </a:p>
          <a:p>
            <a:endParaRPr lang="en-US" dirty="0"/>
          </a:p>
          <a:p>
            <a:r>
              <a:rPr lang="en-US" dirty="0"/>
              <a:t>Myocarditis: </a:t>
            </a:r>
            <a:r>
              <a:rPr lang="en-US" dirty="0" err="1"/>
              <a:t>mtRNA</a:t>
            </a:r>
            <a:r>
              <a:rPr lang="en-US" dirty="0"/>
              <a:t> &lt; 15%</a:t>
            </a:r>
          </a:p>
          <a:p>
            <a:r>
              <a:rPr lang="en-US" dirty="0"/>
              <a:t>500 unique RNAs/cell</a:t>
            </a:r>
          </a:p>
        </p:txBody>
      </p:sp>
      <p:sp>
        <p:nvSpPr>
          <p:cNvPr id="4" name="Slide Number Placeholder 3"/>
          <p:cNvSpPr>
            <a:spLocks noGrp="1"/>
          </p:cNvSpPr>
          <p:nvPr>
            <p:ph type="sldNum" sz="quarter" idx="5"/>
          </p:nvPr>
        </p:nvSpPr>
        <p:spPr/>
        <p:txBody>
          <a:bodyPr/>
          <a:lstStyle/>
          <a:p>
            <a:fld id="{061BAA8C-FDC6-D345-B4E0-3B02449209FB}" type="slidenum">
              <a:rPr lang="en-US" smtClean="0"/>
              <a:t>15</a:t>
            </a:fld>
            <a:endParaRPr lang="en-US"/>
          </a:p>
        </p:txBody>
      </p:sp>
    </p:spTree>
    <p:extLst>
      <p:ext uri="{BB962C8B-B14F-4D97-AF65-F5344CB8AC3E}">
        <p14:creationId xmlns:p14="http://schemas.microsoft.com/office/powerpoint/2010/main" val="41183969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8B7D14-D26F-F9E8-40A5-6F000D00923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F9B2758-F69D-1CA3-EB67-6E050028E99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58FEB62-126B-B420-DB9E-01B1D1C431A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0B95943-75C7-6380-A0F1-36C397B4202B}"/>
              </a:ext>
            </a:extLst>
          </p:cNvPr>
          <p:cNvSpPr>
            <a:spLocks noGrp="1"/>
          </p:cNvSpPr>
          <p:nvPr>
            <p:ph type="sldNum" sz="quarter" idx="5"/>
          </p:nvPr>
        </p:nvSpPr>
        <p:spPr/>
        <p:txBody>
          <a:bodyPr/>
          <a:lstStyle/>
          <a:p>
            <a:fld id="{061BAA8C-FDC6-D345-B4E0-3B02449209FB}" type="slidenum">
              <a:rPr lang="en-US" smtClean="0"/>
              <a:t>16</a:t>
            </a:fld>
            <a:endParaRPr lang="en-US"/>
          </a:p>
        </p:txBody>
      </p:sp>
    </p:spTree>
    <p:extLst>
      <p:ext uri="{BB962C8B-B14F-4D97-AF65-F5344CB8AC3E}">
        <p14:creationId xmlns:p14="http://schemas.microsoft.com/office/powerpoint/2010/main" val="8098273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D87702-EF76-9C6F-9F42-DA072C9C7F1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E1D038F-66FF-9D2A-EB9B-49800BE23AB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D0ACD4B-275D-885A-FA36-1B9D2F9730F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09AACE8-5581-2C2F-7ED0-F4E2ED432CC7}"/>
              </a:ext>
            </a:extLst>
          </p:cNvPr>
          <p:cNvSpPr>
            <a:spLocks noGrp="1"/>
          </p:cNvSpPr>
          <p:nvPr>
            <p:ph type="sldNum" sz="quarter" idx="5"/>
          </p:nvPr>
        </p:nvSpPr>
        <p:spPr/>
        <p:txBody>
          <a:bodyPr/>
          <a:lstStyle/>
          <a:p>
            <a:fld id="{061BAA8C-FDC6-D345-B4E0-3B02449209FB}" type="slidenum">
              <a:rPr lang="en-US" smtClean="0"/>
              <a:t>17</a:t>
            </a:fld>
            <a:endParaRPr lang="en-US"/>
          </a:p>
        </p:txBody>
      </p:sp>
    </p:spTree>
    <p:extLst>
      <p:ext uri="{BB962C8B-B14F-4D97-AF65-F5344CB8AC3E}">
        <p14:creationId xmlns:p14="http://schemas.microsoft.com/office/powerpoint/2010/main" val="37972922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6C3988-4210-6069-1D0E-89ACBB2B076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57D308F-8661-9AB3-4450-00CB0051125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EE857FD-E915-48A9-5F7C-5891ABA60C7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73CB7F1-5223-3A98-74FF-001569255A9C}"/>
              </a:ext>
            </a:extLst>
          </p:cNvPr>
          <p:cNvSpPr>
            <a:spLocks noGrp="1"/>
          </p:cNvSpPr>
          <p:nvPr>
            <p:ph type="sldNum" sz="quarter" idx="5"/>
          </p:nvPr>
        </p:nvSpPr>
        <p:spPr/>
        <p:txBody>
          <a:bodyPr/>
          <a:lstStyle/>
          <a:p>
            <a:fld id="{061BAA8C-FDC6-D345-B4E0-3B02449209FB}" type="slidenum">
              <a:rPr lang="en-US" smtClean="0"/>
              <a:t>18</a:t>
            </a:fld>
            <a:endParaRPr lang="en-US"/>
          </a:p>
        </p:txBody>
      </p:sp>
    </p:spTree>
    <p:extLst>
      <p:ext uri="{BB962C8B-B14F-4D97-AF65-F5344CB8AC3E}">
        <p14:creationId xmlns:p14="http://schemas.microsoft.com/office/powerpoint/2010/main" val="34130365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82F89D-17FD-0FC5-19CB-182B6EB09CA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D9275CE-80C1-7E2D-D835-C8047F6B7D4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461B3C5-2A2A-F6A4-550B-953E4981A099}"/>
              </a:ext>
            </a:extLst>
          </p:cNvPr>
          <p:cNvSpPr>
            <a:spLocks noGrp="1"/>
          </p:cNvSpPr>
          <p:nvPr>
            <p:ph type="body" idx="1"/>
          </p:nvPr>
        </p:nvSpPr>
        <p:spPr/>
        <p:txBody>
          <a:bodyPr/>
          <a:lstStyle/>
          <a:p>
            <a:r>
              <a:rPr lang="en-US" b="0" dirty="0">
                <a:solidFill>
                  <a:srgbClr val="CCCCCC"/>
                </a:solidFill>
                <a:effectLst/>
                <a:latin typeface="Menlo" panose="020B0609030804020204" pitchFamily="49" charset="0"/>
              </a:rPr>
              <a:t>Basically not sure how useful this will be for cytometry people as it’s 1) in colon tissue, 2) doesn’t replicate super well with other papers (yes it does with same paper though but…)</a:t>
            </a:r>
          </a:p>
        </p:txBody>
      </p:sp>
      <p:sp>
        <p:nvSpPr>
          <p:cNvPr id="4" name="Slide Number Placeholder 3">
            <a:extLst>
              <a:ext uri="{FF2B5EF4-FFF2-40B4-BE49-F238E27FC236}">
                <a16:creationId xmlns:a16="http://schemas.microsoft.com/office/drawing/2014/main" id="{DEB067F9-0FD1-7604-516A-DED1947EEAD0}"/>
              </a:ext>
            </a:extLst>
          </p:cNvPr>
          <p:cNvSpPr>
            <a:spLocks noGrp="1"/>
          </p:cNvSpPr>
          <p:nvPr>
            <p:ph type="sldNum" sz="quarter" idx="5"/>
          </p:nvPr>
        </p:nvSpPr>
        <p:spPr/>
        <p:txBody>
          <a:bodyPr/>
          <a:lstStyle/>
          <a:p>
            <a:fld id="{061BAA8C-FDC6-D345-B4E0-3B02449209FB}" type="slidenum">
              <a:rPr lang="en-US" smtClean="0"/>
              <a:t>19</a:t>
            </a:fld>
            <a:endParaRPr lang="en-US"/>
          </a:p>
        </p:txBody>
      </p:sp>
    </p:spTree>
    <p:extLst>
      <p:ext uri="{BB962C8B-B14F-4D97-AF65-F5344CB8AC3E}">
        <p14:creationId xmlns:p14="http://schemas.microsoft.com/office/powerpoint/2010/main" val="16112294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1BAA8C-FDC6-D345-B4E0-3B02449209FB}" type="slidenum">
              <a:rPr lang="en-US" smtClean="0"/>
              <a:t>2</a:t>
            </a:fld>
            <a:endParaRPr lang="en-US"/>
          </a:p>
        </p:txBody>
      </p:sp>
    </p:spTree>
    <p:extLst>
      <p:ext uri="{BB962C8B-B14F-4D97-AF65-F5344CB8AC3E}">
        <p14:creationId xmlns:p14="http://schemas.microsoft.com/office/powerpoint/2010/main" val="314909906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1FB3F1-FB6D-F4BE-9ACD-95C3FE6110C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FAD3515-8E13-2F57-CCD7-0CB4523D0C8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BD70A91-9E6B-A9AE-31F2-762F6897AF02}"/>
              </a:ext>
            </a:extLst>
          </p:cNvPr>
          <p:cNvSpPr>
            <a:spLocks noGrp="1"/>
          </p:cNvSpPr>
          <p:nvPr>
            <p:ph type="body" idx="1"/>
          </p:nvPr>
        </p:nvSpPr>
        <p:spPr/>
        <p:txBody>
          <a:bodyPr/>
          <a:lstStyle/>
          <a:p>
            <a:r>
              <a:rPr lang="en-US" b="1" dirty="0">
                <a:solidFill>
                  <a:srgbClr val="569CD6"/>
                </a:solidFill>
                <a:effectLst/>
                <a:latin typeface="Menlo" panose="020B0609030804020204" pitchFamily="49" charset="0"/>
              </a:rPr>
              <a:t># Sharing of T cell receptors in antigen-specific responses is driven by convergent recombination</a:t>
            </a:r>
            <a:endParaRPr lang="en-US" b="0" dirty="0">
              <a:solidFill>
                <a:srgbClr val="CCCCCC"/>
              </a:solidFill>
              <a:effectLst/>
              <a:latin typeface="Menlo" panose="020B0609030804020204" pitchFamily="49" charset="0"/>
            </a:endParaRPr>
          </a:p>
          <a:p>
            <a:r>
              <a:rPr lang="en-US" b="0" dirty="0">
                <a:solidFill>
                  <a:srgbClr val="6796E6"/>
                </a:solidFill>
                <a:effectLst/>
                <a:latin typeface="Menlo" panose="020B0609030804020204" pitchFamily="49" charset="0"/>
              </a:rPr>
              <a:t>-</a:t>
            </a:r>
            <a:r>
              <a:rPr lang="en-US" b="0" dirty="0">
                <a:solidFill>
                  <a:srgbClr val="CCCCCC"/>
                </a:solidFill>
                <a:effectLst/>
                <a:latin typeface="Menlo" panose="020B0609030804020204" pitchFamily="49" charset="0"/>
              </a:rPr>
              <a:t> convergent recombination, rather than recombination bias or selection, drives publicity</a:t>
            </a:r>
          </a:p>
          <a:p>
            <a:r>
              <a:rPr lang="en-US" b="0" dirty="0">
                <a:solidFill>
                  <a:srgbClr val="6796E6"/>
                </a:solidFill>
                <a:effectLst/>
                <a:latin typeface="Menlo" panose="020B0609030804020204" pitchFamily="49" charset="0"/>
              </a:rPr>
              <a:t>-</a:t>
            </a:r>
            <a:r>
              <a:rPr lang="en-US" b="0" dirty="0">
                <a:solidFill>
                  <a:srgbClr val="CCCCCC"/>
                </a:solidFill>
                <a:effectLst/>
                <a:latin typeface="Menlo" panose="020B0609030804020204" pitchFamily="49" charset="0"/>
              </a:rPr>
              <a:t> potential causes of publicity: self tolerance restricts capacity of TCRs to recognize some epitopes, different conformations of peptides in MHC groove (flat or prominent), degenerate binders</a:t>
            </a:r>
          </a:p>
          <a:p>
            <a:r>
              <a:rPr lang="en-US" b="0" i="0" u="none" strike="noStrike" dirty="0">
                <a:solidFill>
                  <a:srgbClr val="212121"/>
                </a:solidFill>
                <a:effectLst/>
                <a:latin typeface="Cambria" panose="02040503050406030204" pitchFamily="18" charset="0"/>
              </a:rPr>
              <a:t>the frequency of random V(D)J recombination events that converge to produce a given nucleotide or amino acid sequence. We term this phenomenon “convergent recombination.”</a:t>
            </a:r>
            <a:endParaRPr lang="en-US" b="0" dirty="0">
              <a:solidFill>
                <a:srgbClr val="CCCCCC"/>
              </a:solidFill>
              <a:effectLst/>
              <a:latin typeface="Menlo" panose="020B0609030804020204" pitchFamily="49" charset="0"/>
            </a:endParaRPr>
          </a:p>
        </p:txBody>
      </p:sp>
      <p:sp>
        <p:nvSpPr>
          <p:cNvPr id="4" name="Slide Number Placeholder 3">
            <a:extLst>
              <a:ext uri="{FF2B5EF4-FFF2-40B4-BE49-F238E27FC236}">
                <a16:creationId xmlns:a16="http://schemas.microsoft.com/office/drawing/2014/main" id="{18FF3252-731D-0DBE-422A-7F725B2D7279}"/>
              </a:ext>
            </a:extLst>
          </p:cNvPr>
          <p:cNvSpPr>
            <a:spLocks noGrp="1"/>
          </p:cNvSpPr>
          <p:nvPr>
            <p:ph type="sldNum" sz="quarter" idx="5"/>
          </p:nvPr>
        </p:nvSpPr>
        <p:spPr/>
        <p:txBody>
          <a:bodyPr/>
          <a:lstStyle/>
          <a:p>
            <a:fld id="{061BAA8C-FDC6-D345-B4E0-3B02449209FB}" type="slidenum">
              <a:rPr lang="en-US" smtClean="0"/>
              <a:t>20</a:t>
            </a:fld>
            <a:endParaRPr lang="en-US"/>
          </a:p>
        </p:txBody>
      </p:sp>
    </p:spTree>
    <p:extLst>
      <p:ext uri="{BB962C8B-B14F-4D97-AF65-F5344CB8AC3E}">
        <p14:creationId xmlns:p14="http://schemas.microsoft.com/office/powerpoint/2010/main" val="2496441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8D5B2C-EA9D-84A9-EA9D-BA2B9F59DFD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DF153B-F877-1A11-2EDD-C3EC1891414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2DBEA44-3E70-81E8-6EC1-5FEF93B75D71}"/>
              </a:ext>
            </a:extLst>
          </p:cNvPr>
          <p:cNvSpPr>
            <a:spLocks noGrp="1"/>
          </p:cNvSpPr>
          <p:nvPr>
            <p:ph type="body" idx="1"/>
          </p:nvPr>
        </p:nvSpPr>
        <p:spPr/>
        <p:txBody>
          <a:bodyPr/>
          <a:lstStyle/>
          <a:p>
            <a:endParaRPr lang="en-US" b="0" dirty="0">
              <a:solidFill>
                <a:srgbClr val="CCCCCC"/>
              </a:solidFill>
              <a:effectLst/>
              <a:latin typeface="Menlo" panose="020B0609030804020204" pitchFamily="49" charset="0"/>
            </a:endParaRPr>
          </a:p>
        </p:txBody>
      </p:sp>
      <p:sp>
        <p:nvSpPr>
          <p:cNvPr id="4" name="Slide Number Placeholder 3">
            <a:extLst>
              <a:ext uri="{FF2B5EF4-FFF2-40B4-BE49-F238E27FC236}">
                <a16:creationId xmlns:a16="http://schemas.microsoft.com/office/drawing/2014/main" id="{A3805287-B16E-8EB5-46ED-5EEC091DFF90}"/>
              </a:ext>
            </a:extLst>
          </p:cNvPr>
          <p:cNvSpPr>
            <a:spLocks noGrp="1"/>
          </p:cNvSpPr>
          <p:nvPr>
            <p:ph type="sldNum" sz="quarter" idx="5"/>
          </p:nvPr>
        </p:nvSpPr>
        <p:spPr/>
        <p:txBody>
          <a:bodyPr/>
          <a:lstStyle/>
          <a:p>
            <a:fld id="{061BAA8C-FDC6-D345-B4E0-3B02449209FB}" type="slidenum">
              <a:rPr lang="en-US" smtClean="0"/>
              <a:t>21</a:t>
            </a:fld>
            <a:endParaRPr lang="en-US"/>
          </a:p>
        </p:txBody>
      </p:sp>
    </p:spTree>
    <p:extLst>
      <p:ext uri="{BB962C8B-B14F-4D97-AF65-F5344CB8AC3E}">
        <p14:creationId xmlns:p14="http://schemas.microsoft.com/office/powerpoint/2010/main" val="13614039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11C25F-D432-E6F5-2078-2353659FB74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FB1F8A8-07BC-16A0-EC7A-2EAD6564FE5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F41A328-87C7-1CC2-98C9-278C5D59B9E3}"/>
              </a:ext>
            </a:extLst>
          </p:cNvPr>
          <p:cNvSpPr>
            <a:spLocks noGrp="1"/>
          </p:cNvSpPr>
          <p:nvPr>
            <p:ph type="body" idx="1"/>
          </p:nvPr>
        </p:nvSpPr>
        <p:spPr/>
        <p:txBody>
          <a:bodyPr/>
          <a:lstStyle/>
          <a:p>
            <a:endParaRPr lang="en-US" b="0" dirty="0">
              <a:solidFill>
                <a:srgbClr val="CCCCCC"/>
              </a:solidFill>
              <a:effectLst/>
              <a:latin typeface="Menlo" panose="020B0609030804020204" pitchFamily="49" charset="0"/>
            </a:endParaRPr>
          </a:p>
        </p:txBody>
      </p:sp>
      <p:sp>
        <p:nvSpPr>
          <p:cNvPr id="4" name="Slide Number Placeholder 3">
            <a:extLst>
              <a:ext uri="{FF2B5EF4-FFF2-40B4-BE49-F238E27FC236}">
                <a16:creationId xmlns:a16="http://schemas.microsoft.com/office/drawing/2014/main" id="{DD65FB83-6648-5728-A06F-2C8AF3DE8B3D}"/>
              </a:ext>
            </a:extLst>
          </p:cNvPr>
          <p:cNvSpPr>
            <a:spLocks noGrp="1"/>
          </p:cNvSpPr>
          <p:nvPr>
            <p:ph type="sldNum" sz="quarter" idx="5"/>
          </p:nvPr>
        </p:nvSpPr>
        <p:spPr/>
        <p:txBody>
          <a:bodyPr/>
          <a:lstStyle/>
          <a:p>
            <a:fld id="{061BAA8C-FDC6-D345-B4E0-3B02449209FB}" type="slidenum">
              <a:rPr lang="en-US" smtClean="0"/>
              <a:t>22</a:t>
            </a:fld>
            <a:endParaRPr lang="en-US"/>
          </a:p>
        </p:txBody>
      </p:sp>
    </p:spTree>
    <p:extLst>
      <p:ext uri="{BB962C8B-B14F-4D97-AF65-F5344CB8AC3E}">
        <p14:creationId xmlns:p14="http://schemas.microsoft.com/office/powerpoint/2010/main" val="26522629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305597-7370-2C9A-5907-291864D5EBB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3E17E1A-7CE9-0633-6140-5899E9AD6AE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6124AD3-D1DC-791B-29FB-5E86A93F2962}"/>
              </a:ext>
            </a:extLst>
          </p:cNvPr>
          <p:cNvSpPr>
            <a:spLocks noGrp="1"/>
          </p:cNvSpPr>
          <p:nvPr>
            <p:ph type="body" idx="1"/>
          </p:nvPr>
        </p:nvSpPr>
        <p:spPr/>
        <p:txBody>
          <a:bodyPr/>
          <a:lstStyle/>
          <a:p>
            <a:endParaRPr lang="en-US" b="0" dirty="0">
              <a:solidFill>
                <a:srgbClr val="CCCCCC"/>
              </a:solidFill>
              <a:effectLst/>
              <a:latin typeface="Menlo" panose="020B0609030804020204" pitchFamily="49" charset="0"/>
            </a:endParaRPr>
          </a:p>
        </p:txBody>
      </p:sp>
      <p:sp>
        <p:nvSpPr>
          <p:cNvPr id="4" name="Slide Number Placeholder 3">
            <a:extLst>
              <a:ext uri="{FF2B5EF4-FFF2-40B4-BE49-F238E27FC236}">
                <a16:creationId xmlns:a16="http://schemas.microsoft.com/office/drawing/2014/main" id="{FC829A0C-29FA-5228-D011-B0406294494C}"/>
              </a:ext>
            </a:extLst>
          </p:cNvPr>
          <p:cNvSpPr>
            <a:spLocks noGrp="1"/>
          </p:cNvSpPr>
          <p:nvPr>
            <p:ph type="sldNum" sz="quarter" idx="5"/>
          </p:nvPr>
        </p:nvSpPr>
        <p:spPr/>
        <p:txBody>
          <a:bodyPr/>
          <a:lstStyle/>
          <a:p>
            <a:fld id="{061BAA8C-FDC6-D345-B4E0-3B02449209FB}" type="slidenum">
              <a:rPr lang="en-US" smtClean="0"/>
              <a:t>23</a:t>
            </a:fld>
            <a:endParaRPr lang="en-US"/>
          </a:p>
        </p:txBody>
      </p:sp>
    </p:spTree>
    <p:extLst>
      <p:ext uri="{BB962C8B-B14F-4D97-AF65-F5344CB8AC3E}">
        <p14:creationId xmlns:p14="http://schemas.microsoft.com/office/powerpoint/2010/main" val="112816098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solidFill>
                <a:srgbClr val="CCCCCC"/>
              </a:solidFill>
              <a:effectLst/>
              <a:latin typeface="Menlo" panose="020B0609030804020204" pitchFamily="49" charset="0"/>
            </a:endParaRPr>
          </a:p>
        </p:txBody>
      </p:sp>
      <p:sp>
        <p:nvSpPr>
          <p:cNvPr id="4" name="Slide Number Placeholder 3"/>
          <p:cNvSpPr>
            <a:spLocks noGrp="1"/>
          </p:cNvSpPr>
          <p:nvPr>
            <p:ph type="sldNum" sz="quarter" idx="5"/>
          </p:nvPr>
        </p:nvSpPr>
        <p:spPr/>
        <p:txBody>
          <a:bodyPr/>
          <a:lstStyle/>
          <a:p>
            <a:fld id="{061BAA8C-FDC6-D345-B4E0-3B02449209FB}" type="slidenum">
              <a:rPr lang="en-US" smtClean="0"/>
              <a:t>24</a:t>
            </a:fld>
            <a:endParaRPr lang="en-US"/>
          </a:p>
        </p:txBody>
      </p:sp>
    </p:spTree>
    <p:extLst>
      <p:ext uri="{BB962C8B-B14F-4D97-AF65-F5344CB8AC3E}">
        <p14:creationId xmlns:p14="http://schemas.microsoft.com/office/powerpoint/2010/main" val="31068643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5B49EF-AE08-2875-9C07-04644D92A25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3EF09D7-ABFD-3014-6EBC-D9E882FA763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356FFE2-26B2-1CB5-1FFF-F4CAA16BEBE5}"/>
              </a:ext>
            </a:extLst>
          </p:cNvPr>
          <p:cNvSpPr>
            <a:spLocks noGrp="1"/>
          </p:cNvSpPr>
          <p:nvPr>
            <p:ph type="body" idx="1"/>
          </p:nvPr>
        </p:nvSpPr>
        <p:spPr/>
        <p:txBody>
          <a:bodyPr/>
          <a:lstStyle/>
          <a:p>
            <a:endParaRPr lang="en-US" b="0" dirty="0">
              <a:solidFill>
                <a:srgbClr val="CCCCCC"/>
              </a:solidFill>
              <a:effectLst/>
              <a:latin typeface="Menlo" panose="020B0609030804020204" pitchFamily="49" charset="0"/>
            </a:endParaRPr>
          </a:p>
        </p:txBody>
      </p:sp>
      <p:sp>
        <p:nvSpPr>
          <p:cNvPr id="4" name="Slide Number Placeholder 3">
            <a:extLst>
              <a:ext uri="{FF2B5EF4-FFF2-40B4-BE49-F238E27FC236}">
                <a16:creationId xmlns:a16="http://schemas.microsoft.com/office/drawing/2014/main" id="{4FDF182E-0B0C-FFA0-5194-65E865F7773B}"/>
              </a:ext>
            </a:extLst>
          </p:cNvPr>
          <p:cNvSpPr>
            <a:spLocks noGrp="1"/>
          </p:cNvSpPr>
          <p:nvPr>
            <p:ph type="sldNum" sz="quarter" idx="5"/>
          </p:nvPr>
        </p:nvSpPr>
        <p:spPr/>
        <p:txBody>
          <a:bodyPr/>
          <a:lstStyle/>
          <a:p>
            <a:fld id="{061BAA8C-FDC6-D345-B4E0-3B02449209FB}" type="slidenum">
              <a:rPr lang="en-US" smtClean="0"/>
              <a:t>25</a:t>
            </a:fld>
            <a:endParaRPr lang="en-US"/>
          </a:p>
        </p:txBody>
      </p:sp>
    </p:spTree>
    <p:extLst>
      <p:ext uri="{BB962C8B-B14F-4D97-AF65-F5344CB8AC3E}">
        <p14:creationId xmlns:p14="http://schemas.microsoft.com/office/powerpoint/2010/main" val="138637338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4FC6E4-C2C0-A12F-C329-6D9E806C9D8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D184F02-6347-726B-69E7-A466F21D1C8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0289E15-15EB-95CF-A1BF-8E13F5023C5F}"/>
              </a:ext>
            </a:extLst>
          </p:cNvPr>
          <p:cNvSpPr>
            <a:spLocks noGrp="1"/>
          </p:cNvSpPr>
          <p:nvPr>
            <p:ph type="body" idx="1"/>
          </p:nvPr>
        </p:nvSpPr>
        <p:spPr/>
        <p:txBody>
          <a:bodyPr/>
          <a:lstStyle/>
          <a:p>
            <a:r>
              <a:rPr lang="en-US" b="0" dirty="0">
                <a:solidFill>
                  <a:srgbClr val="CCCCCC"/>
                </a:solidFill>
                <a:effectLst/>
                <a:latin typeface="Menlo" panose="020B0609030804020204" pitchFamily="49" charset="0"/>
              </a:rPr>
              <a:t>This is unexpected given literature introduction (T cell expansion/diversity associated with </a:t>
            </a:r>
            <a:r>
              <a:rPr lang="en-US" b="0" dirty="0" err="1">
                <a:solidFill>
                  <a:srgbClr val="CCCCCC"/>
                </a:solidFill>
                <a:effectLst/>
                <a:latin typeface="Menlo" panose="020B0609030804020204" pitchFamily="49" charset="0"/>
              </a:rPr>
              <a:t>irAE</a:t>
            </a:r>
            <a:r>
              <a:rPr lang="en-US" b="0" dirty="0">
                <a:solidFill>
                  <a:srgbClr val="CCCCCC"/>
                </a:solidFill>
                <a:effectLst/>
                <a:latin typeface="Menlo" panose="020B0609030804020204" pitchFamily="49" charset="0"/>
              </a:rPr>
              <a:t>)</a:t>
            </a:r>
          </a:p>
          <a:p>
            <a:endParaRPr lang="en-US" b="0" dirty="0">
              <a:solidFill>
                <a:srgbClr val="CCCCCC"/>
              </a:solidFill>
              <a:effectLst/>
              <a:latin typeface="Menlo" panose="020B0609030804020204" pitchFamily="49" charset="0"/>
            </a:endParaRPr>
          </a:p>
          <a:p>
            <a:r>
              <a:rPr lang="en-US" b="0" dirty="0">
                <a:solidFill>
                  <a:srgbClr val="CCCCCC"/>
                </a:solidFill>
                <a:effectLst/>
                <a:latin typeface="Menlo" panose="020B0609030804020204" pitchFamily="49" charset="0"/>
              </a:rPr>
              <a:t># Shannon entropy: 0 means monoclonal, higher means polyclonal, weights richness (total # of unique clones) over evenness</a:t>
            </a:r>
          </a:p>
        </p:txBody>
      </p:sp>
      <p:sp>
        <p:nvSpPr>
          <p:cNvPr id="4" name="Slide Number Placeholder 3">
            <a:extLst>
              <a:ext uri="{FF2B5EF4-FFF2-40B4-BE49-F238E27FC236}">
                <a16:creationId xmlns:a16="http://schemas.microsoft.com/office/drawing/2014/main" id="{80D49353-2598-AAE3-A8B5-E47F5C5B8963}"/>
              </a:ext>
            </a:extLst>
          </p:cNvPr>
          <p:cNvSpPr>
            <a:spLocks noGrp="1"/>
          </p:cNvSpPr>
          <p:nvPr>
            <p:ph type="sldNum" sz="quarter" idx="5"/>
          </p:nvPr>
        </p:nvSpPr>
        <p:spPr/>
        <p:txBody>
          <a:bodyPr/>
          <a:lstStyle/>
          <a:p>
            <a:fld id="{061BAA8C-FDC6-D345-B4E0-3B02449209FB}" type="slidenum">
              <a:rPr lang="en-US" smtClean="0"/>
              <a:t>26</a:t>
            </a:fld>
            <a:endParaRPr lang="en-US"/>
          </a:p>
        </p:txBody>
      </p:sp>
    </p:spTree>
    <p:extLst>
      <p:ext uri="{BB962C8B-B14F-4D97-AF65-F5344CB8AC3E}">
        <p14:creationId xmlns:p14="http://schemas.microsoft.com/office/powerpoint/2010/main" val="81361879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1D50F3-DA64-CAD3-CF8F-29E98FB795E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F2DB932-7FF6-1C56-C8B8-7BFD4A3DB49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F9C6FC9-F5BC-ECFF-DDF3-547CA1D7A28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AF6A3AA-3796-5C16-DC67-7F4DFD2900E5}"/>
              </a:ext>
            </a:extLst>
          </p:cNvPr>
          <p:cNvSpPr>
            <a:spLocks noGrp="1"/>
          </p:cNvSpPr>
          <p:nvPr>
            <p:ph type="sldNum" sz="quarter" idx="5"/>
          </p:nvPr>
        </p:nvSpPr>
        <p:spPr/>
        <p:txBody>
          <a:bodyPr/>
          <a:lstStyle/>
          <a:p>
            <a:fld id="{061BAA8C-FDC6-D345-B4E0-3B02449209FB}" type="slidenum">
              <a:rPr lang="en-US" smtClean="0"/>
              <a:t>27</a:t>
            </a:fld>
            <a:endParaRPr lang="en-US"/>
          </a:p>
        </p:txBody>
      </p:sp>
    </p:spTree>
    <p:extLst>
      <p:ext uri="{BB962C8B-B14F-4D97-AF65-F5344CB8AC3E}">
        <p14:creationId xmlns:p14="http://schemas.microsoft.com/office/powerpoint/2010/main" val="367562532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A16648-9F01-756F-E8B6-FBC18B5E031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F788500-6371-DC24-E062-D2F92A4152B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2E5E13B-917A-FA8F-F905-A293631122A4}"/>
              </a:ext>
            </a:extLst>
          </p:cNvPr>
          <p:cNvSpPr>
            <a:spLocks noGrp="1"/>
          </p:cNvSpPr>
          <p:nvPr>
            <p:ph type="body" idx="1"/>
          </p:nvPr>
        </p:nvSpPr>
        <p:spPr>
          <a:xfrm>
            <a:off x="685800" y="4220528"/>
            <a:ext cx="5486400" cy="3960495"/>
          </a:xfrm>
        </p:spPr>
        <p:txBody>
          <a:bodyPr/>
          <a:lstStyle/>
          <a:p>
            <a:r>
              <a:rPr lang="en-US" dirty="0" err="1"/>
              <a:t>Stitchr</a:t>
            </a:r>
            <a:r>
              <a:rPr lang="en-US" dirty="0"/>
              <a:t>: basically looks for sequence matches between N terminus and C terminus of junction and V gene, incrementally deleting V gene residues until it finds junction. Then use non-V portion of CDR3 to search J gene, then remainder for search D gene (TRB). Then get seq by trim reference and use most common codon for species</a:t>
            </a:r>
            <a:endParaRPr lang="en-US" b="0" i="0" u="none" strike="noStrike" dirty="0">
              <a:solidFill>
                <a:srgbClr val="2A2A2A"/>
              </a:solidFill>
              <a:effectLst/>
              <a:latin typeface="Merriweather" pitchFamily="2" charset="77"/>
            </a:endParaRP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IGoR</a:t>
            </a:r>
            <a:r>
              <a:rPr lang="en-US" dirty="0"/>
              <a:t>: </a:t>
            </a:r>
            <a:r>
              <a:rPr lang="en-US" b="0" dirty="0" err="1">
                <a:solidFill>
                  <a:srgbClr val="CCCCCC"/>
                </a:solidFill>
                <a:effectLst/>
                <a:latin typeface="Menlo" panose="020B0609030804020204" pitchFamily="49" charset="0"/>
              </a:rPr>
              <a:t>IGoR</a:t>
            </a:r>
            <a:r>
              <a:rPr lang="en-US" b="0" dirty="0">
                <a:solidFill>
                  <a:srgbClr val="CCCCCC"/>
                </a:solidFill>
                <a:effectLst/>
                <a:latin typeface="Menlo" panose="020B0609030804020204" pitchFamily="49" charset="0"/>
              </a:rPr>
              <a:t> starts by listing the possible recombination and hypermutation scenarios leading to an observed sequence in the data set, then assigns probability weights reflecting the likelihood of these scenarios, </a:t>
            </a:r>
            <a:r>
              <a:rPr lang="en-US" b="0" dirty="0" err="1">
                <a:solidFill>
                  <a:srgbClr val="CCCCCC"/>
                </a:solidFill>
                <a:effectLst/>
                <a:latin typeface="Menlo" panose="020B0609030804020204" pitchFamily="49" charset="0"/>
              </a:rPr>
              <a:t>IGoR</a:t>
            </a:r>
            <a:r>
              <a:rPr lang="en-US" b="0" dirty="0">
                <a:solidFill>
                  <a:srgbClr val="CCCCCC"/>
                </a:solidFill>
                <a:effectLst/>
                <a:latin typeface="Menlo" panose="020B0609030804020204" pitchFamily="49" charset="0"/>
              </a:rPr>
              <a:t> restricts its exploration to the reasonably likely ones to save on computational cost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Menlo" panose="020B0609030804020204" pitchFamily="49" charset="0"/>
              </a:rPr>
              <a:t>computational pipeline: V(D)J recombination proceeds by joining randomly selected segments (V, D, and J segments in the case of TRB and IGH), each segment gets trimmed at its ends (hashed areas), and a varying number of non-templated insertions are added between them, </a:t>
            </a:r>
            <a:r>
              <a:rPr lang="en-US" b="0" dirty="0" err="1">
                <a:solidFill>
                  <a:srgbClr val="CCCCCC"/>
                </a:solidFill>
                <a:effectLst/>
                <a:latin typeface="Menlo" panose="020B0609030804020204" pitchFamily="49" charset="0"/>
              </a:rPr>
              <a:t>IGoR</a:t>
            </a:r>
            <a:r>
              <a:rPr lang="en-US" b="0" dirty="0">
                <a:solidFill>
                  <a:srgbClr val="CCCCCC"/>
                </a:solidFill>
                <a:effectLst/>
                <a:latin typeface="Menlo" panose="020B0609030804020204" pitchFamily="49" charset="0"/>
              </a:rPr>
              <a:t> lists putative recombination scenarios consistent with the observed sequence, and weighs them according to their likelihood, the likelihood of each scenario is computed using a Bayesian network of dependencies between the recombination features (V, D, J segment choices, insertions, and deletions)</a:t>
            </a:r>
            <a:endParaRPr lang="en-US" dirty="0"/>
          </a:p>
          <a:p>
            <a:endParaRPr lang="en-US" b="0" dirty="0">
              <a:solidFill>
                <a:srgbClr val="CCCCCC"/>
              </a:solidFill>
              <a:effectLst/>
              <a:latin typeface="Menlo" panose="020B0609030804020204" pitchFamily="49" charset="0"/>
            </a:endParaRPr>
          </a:p>
        </p:txBody>
      </p:sp>
      <p:sp>
        <p:nvSpPr>
          <p:cNvPr id="4" name="Slide Number Placeholder 3">
            <a:extLst>
              <a:ext uri="{FF2B5EF4-FFF2-40B4-BE49-F238E27FC236}">
                <a16:creationId xmlns:a16="http://schemas.microsoft.com/office/drawing/2014/main" id="{13C59033-B185-7D8A-5D4E-456EC538D06C}"/>
              </a:ext>
            </a:extLst>
          </p:cNvPr>
          <p:cNvSpPr>
            <a:spLocks noGrp="1"/>
          </p:cNvSpPr>
          <p:nvPr>
            <p:ph type="sldNum" sz="quarter" idx="5"/>
          </p:nvPr>
        </p:nvSpPr>
        <p:spPr/>
        <p:txBody>
          <a:bodyPr/>
          <a:lstStyle/>
          <a:p>
            <a:fld id="{061BAA8C-FDC6-D345-B4E0-3B02449209FB}" type="slidenum">
              <a:rPr lang="en-US" smtClean="0"/>
              <a:t>28</a:t>
            </a:fld>
            <a:endParaRPr lang="en-US"/>
          </a:p>
        </p:txBody>
      </p:sp>
    </p:spTree>
    <p:extLst>
      <p:ext uri="{BB962C8B-B14F-4D97-AF65-F5344CB8AC3E}">
        <p14:creationId xmlns:p14="http://schemas.microsoft.com/office/powerpoint/2010/main" val="18605039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F7DEDC-701F-996B-0CC1-C8693B05D5E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545AE60-45FA-0C3D-6A12-BEC2015A157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AF28C15-0964-316B-46AC-0AF3F7B6DAC6}"/>
              </a:ext>
            </a:extLst>
          </p:cNvPr>
          <p:cNvSpPr>
            <a:spLocks noGrp="1"/>
          </p:cNvSpPr>
          <p:nvPr>
            <p:ph type="body" idx="1"/>
          </p:nvPr>
        </p:nvSpPr>
        <p:spPr/>
        <p:txBody>
          <a:bodyPr/>
          <a:lstStyle/>
          <a:p>
            <a:r>
              <a:rPr lang="en-US" b="0" dirty="0">
                <a:solidFill>
                  <a:srgbClr val="CCCCCC"/>
                </a:solidFill>
                <a:effectLst/>
                <a:latin typeface="Menlo" panose="020B0609030804020204" pitchFamily="49" charset="0"/>
              </a:rPr>
              <a:t>Cumulative binning!</a:t>
            </a:r>
          </a:p>
          <a:p>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569CD6"/>
                </a:solidFill>
                <a:effectLst/>
                <a:latin typeface="Menlo" panose="020B0609030804020204" pitchFamily="49" charset="0"/>
              </a:rPr>
              <a:t>only a small portion of an antigen is needed to be recognized by a TCR (8-10 amino acids for MHCI, 14-18 for MHCII, does this mean that CD8</a:t>
            </a:r>
            <a:r>
              <a:rPr lang="en-US" b="1" dirty="0">
                <a:solidFill>
                  <a:srgbClr val="808080"/>
                </a:solidFill>
                <a:effectLst/>
                <a:latin typeface="Menlo" panose="020B0609030804020204" pitchFamily="49" charset="0"/>
              </a:rPr>
              <a:t>&lt;</a:t>
            </a:r>
            <a:r>
              <a:rPr lang="en-US" b="1" dirty="0">
                <a:solidFill>
                  <a:srgbClr val="569CD6"/>
                </a:solidFill>
                <a:effectLst/>
                <a:latin typeface="Menlo" panose="020B0609030804020204" pitchFamily="49" charset="0"/>
              </a:rPr>
              <a:t>sup</a:t>
            </a:r>
            <a:r>
              <a:rPr lang="en-US" b="1" dirty="0">
                <a:solidFill>
                  <a:srgbClr val="808080"/>
                </a:solidFill>
                <a:effectLst/>
                <a:latin typeface="Menlo" panose="020B0609030804020204" pitchFamily="49" charset="0"/>
              </a:rPr>
              <a:t>&gt;</a:t>
            </a:r>
            <a:r>
              <a:rPr lang="en-US" b="1" dirty="0">
                <a:solidFill>
                  <a:srgbClr val="569CD6"/>
                </a:solidFill>
                <a:effectLst/>
                <a:latin typeface="Menlo" panose="020B0609030804020204" pitchFamily="49" charset="0"/>
              </a:rPr>
              <a:t>+</a:t>
            </a:r>
            <a:r>
              <a:rPr lang="en-US" b="1" dirty="0">
                <a:solidFill>
                  <a:srgbClr val="808080"/>
                </a:solidFill>
                <a:effectLst/>
                <a:latin typeface="Menlo" panose="020B0609030804020204" pitchFamily="49" charset="0"/>
              </a:rPr>
              <a:t>&lt;/</a:t>
            </a:r>
            <a:r>
              <a:rPr lang="en-US" b="1" dirty="0">
                <a:solidFill>
                  <a:srgbClr val="569CD6"/>
                </a:solidFill>
                <a:effectLst/>
                <a:latin typeface="Menlo" panose="020B0609030804020204" pitchFamily="49" charset="0"/>
              </a:rPr>
              <a:t>sup</a:t>
            </a:r>
            <a:r>
              <a:rPr lang="en-US" b="1" dirty="0">
                <a:solidFill>
                  <a:srgbClr val="808080"/>
                </a:solidFill>
                <a:effectLst/>
                <a:latin typeface="Menlo" panose="020B0609030804020204" pitchFamily="49" charset="0"/>
              </a:rPr>
              <a:t>&gt;</a:t>
            </a:r>
            <a:r>
              <a:rPr lang="en-US" b="1" dirty="0">
                <a:solidFill>
                  <a:srgbClr val="569CD6"/>
                </a:solidFill>
                <a:effectLst/>
                <a:latin typeface="Menlo" panose="020B0609030804020204" pitchFamily="49" charset="0"/>
              </a:rPr>
              <a:t> T cells might be more cross-reactive?)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569CD6"/>
                </a:solidFill>
                <a:effectLst/>
                <a:latin typeface="Menlo" panose="020B0609030804020204" pitchFamily="49" charset="0"/>
              </a:rPr>
              <a:t>T cell repertoire analysis and metrics of diversity and clonality</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569CD6"/>
                </a:solidFill>
                <a:effectLst/>
                <a:latin typeface="Menlo" panose="020B0609030804020204" pitchFamily="49" charset="0"/>
              </a:rPr>
              <a:t>CDR1-2 contact MHC and CDR3 contacts peptide is the general rule, but CDR1</a:t>
            </a:r>
            <a:r>
              <a:rPr lang="el-GR" b="1" dirty="0">
                <a:solidFill>
                  <a:srgbClr val="569CD6"/>
                </a:solidFill>
                <a:effectLst/>
                <a:latin typeface="Menlo" panose="020B0609030804020204" pitchFamily="49" charset="0"/>
              </a:rPr>
              <a:t>α </a:t>
            </a:r>
            <a:r>
              <a:rPr lang="en-US" b="1" dirty="0">
                <a:solidFill>
                  <a:srgbClr val="569CD6"/>
                </a:solidFill>
                <a:effectLst/>
                <a:latin typeface="Menlo" panose="020B0609030804020204" pitchFamily="49" charset="0"/>
              </a:rPr>
              <a:t>also contacts peptide and CDR3</a:t>
            </a:r>
            <a:r>
              <a:rPr lang="el-GR" b="1" dirty="0">
                <a:solidFill>
                  <a:srgbClr val="569CD6"/>
                </a:solidFill>
                <a:effectLst/>
                <a:latin typeface="Menlo" panose="020B0609030804020204" pitchFamily="49" charset="0"/>
              </a:rPr>
              <a:t>β </a:t>
            </a:r>
            <a:r>
              <a:rPr lang="en-US" b="1" dirty="0">
                <a:solidFill>
                  <a:srgbClr val="569CD6"/>
                </a:solidFill>
                <a:effectLst/>
                <a:latin typeface="Menlo" panose="020B0609030804020204" pitchFamily="49" charset="0"/>
              </a:rPr>
              <a:t>doesn't contact peptide too much</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1F1F1F"/>
                </a:solidFill>
                <a:effectLst/>
                <a:latin typeface="ElsevierGulliver"/>
              </a:rPr>
              <a:t>The length of the CDR3 loop greatly influences its shape and ability to fold both on itself and in the company of others loops such as the CDR1 and CDR2 (</a:t>
            </a:r>
            <a:r>
              <a:rPr lang="en-US" b="0" i="0" u="none" strike="noStrike" dirty="0">
                <a:solidFill>
                  <a:srgbClr val="0272B1"/>
                </a:solidFill>
                <a:effectLst/>
                <a:latin typeface="ElsevierGulliver"/>
                <a:hlinkClick r:id="rId3"/>
              </a:rPr>
              <a:t>Davis et al., 1998</a:t>
            </a:r>
            <a:r>
              <a:rPr lang="en-US" b="0" i="0" u="none" strike="noStrike" dirty="0">
                <a:solidFill>
                  <a:srgbClr val="1F1F1F"/>
                </a:solidFill>
                <a:effectLst/>
                <a:latin typeface="ElsevierGulliver"/>
              </a:rPr>
              <a:t>, </a:t>
            </a:r>
            <a:r>
              <a:rPr lang="en-US" b="0" i="0" u="none" strike="noStrike" dirty="0">
                <a:solidFill>
                  <a:srgbClr val="0272B1"/>
                </a:solidFill>
                <a:effectLst/>
                <a:latin typeface="ElsevierGulliver"/>
                <a:hlinkClick r:id="rId4"/>
              </a:rPr>
              <a:t>Wu et al., 2002</a:t>
            </a:r>
            <a:r>
              <a:rPr lang="en-US" b="0" i="0" u="none" strike="noStrike" dirty="0">
                <a:solidFill>
                  <a:srgbClr val="1F1F1F"/>
                </a:solidFill>
                <a:effectLst/>
                <a:latin typeface="ElsevierGulliver"/>
              </a:rPr>
              <a:t>): https://</a:t>
            </a:r>
            <a:r>
              <a:rPr lang="en-US" b="0" i="0" u="none" strike="noStrike" dirty="0" err="1">
                <a:solidFill>
                  <a:srgbClr val="1F1F1F"/>
                </a:solidFill>
                <a:effectLst/>
                <a:latin typeface="ElsevierGulliver"/>
              </a:rPr>
              <a:t>www.sciencedirect.com</a:t>
            </a:r>
            <a:r>
              <a:rPr lang="en-US" b="0" i="0" u="none" strike="noStrike" dirty="0">
                <a:solidFill>
                  <a:srgbClr val="1F1F1F"/>
                </a:solidFill>
                <a:effectLst/>
                <a:latin typeface="ElsevierGulliver"/>
              </a:rPr>
              <a:t>/science/article/</a:t>
            </a:r>
            <a:r>
              <a:rPr lang="en-US" b="0" i="0" u="none" strike="noStrike" dirty="0" err="1">
                <a:solidFill>
                  <a:srgbClr val="1F1F1F"/>
                </a:solidFill>
                <a:effectLst/>
                <a:latin typeface="ElsevierGulliver"/>
              </a:rPr>
              <a:t>pii</a:t>
            </a:r>
            <a:r>
              <a:rPr lang="en-US" b="0" i="0" u="none" strike="noStrike" dirty="0">
                <a:solidFill>
                  <a:srgbClr val="1F1F1F"/>
                </a:solidFill>
                <a:effectLst/>
                <a:latin typeface="ElsevierGulliver"/>
              </a:rPr>
              <a:t>/S0161589006002148?via%3Dihub</a:t>
            </a:r>
            <a:endParaRPr lang="en-US" b="0" dirty="0">
              <a:solidFill>
                <a:srgbClr val="CCCCCC"/>
              </a:solidFill>
              <a:effectLst/>
              <a:latin typeface="Menlo" panose="020B0609030804020204" pitchFamily="49" charset="0"/>
            </a:endParaRPr>
          </a:p>
        </p:txBody>
      </p:sp>
      <p:sp>
        <p:nvSpPr>
          <p:cNvPr id="4" name="Slide Number Placeholder 3">
            <a:extLst>
              <a:ext uri="{FF2B5EF4-FFF2-40B4-BE49-F238E27FC236}">
                <a16:creationId xmlns:a16="http://schemas.microsoft.com/office/drawing/2014/main" id="{2F640221-355E-1B6D-AA04-5B3585275CFE}"/>
              </a:ext>
            </a:extLst>
          </p:cNvPr>
          <p:cNvSpPr>
            <a:spLocks noGrp="1"/>
          </p:cNvSpPr>
          <p:nvPr>
            <p:ph type="sldNum" sz="quarter" idx="5"/>
          </p:nvPr>
        </p:nvSpPr>
        <p:spPr/>
        <p:txBody>
          <a:bodyPr/>
          <a:lstStyle/>
          <a:p>
            <a:fld id="{061BAA8C-FDC6-D345-B4E0-3B02449209FB}" type="slidenum">
              <a:rPr lang="en-US" smtClean="0"/>
              <a:t>29</a:t>
            </a:fld>
            <a:endParaRPr lang="en-US"/>
          </a:p>
        </p:txBody>
      </p:sp>
    </p:spTree>
    <p:extLst>
      <p:ext uri="{BB962C8B-B14F-4D97-AF65-F5344CB8AC3E}">
        <p14:creationId xmlns:p14="http://schemas.microsoft.com/office/powerpoint/2010/main" val="2985872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p:txBody>
      </p:sp>
      <p:sp>
        <p:nvSpPr>
          <p:cNvPr id="4" name="Slide Number Placeholder 3"/>
          <p:cNvSpPr>
            <a:spLocks noGrp="1"/>
          </p:cNvSpPr>
          <p:nvPr>
            <p:ph type="sldNum" sz="quarter" idx="5"/>
          </p:nvPr>
        </p:nvSpPr>
        <p:spPr/>
        <p:txBody>
          <a:bodyPr/>
          <a:lstStyle/>
          <a:p>
            <a:fld id="{061BAA8C-FDC6-D345-B4E0-3B02449209FB}" type="slidenum">
              <a:rPr lang="en-US" smtClean="0"/>
              <a:t>3</a:t>
            </a:fld>
            <a:endParaRPr lang="en-US"/>
          </a:p>
        </p:txBody>
      </p:sp>
    </p:spTree>
    <p:extLst>
      <p:ext uri="{BB962C8B-B14F-4D97-AF65-F5344CB8AC3E}">
        <p14:creationId xmlns:p14="http://schemas.microsoft.com/office/powerpoint/2010/main" val="406878551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0698AF-FDAC-539A-67A2-513787CECC1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F06A310-3B33-DC69-406A-D5B8A0B57C8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851AB70-7BCC-92FC-FC88-34074EFAEC90}"/>
              </a:ext>
            </a:extLst>
          </p:cNvPr>
          <p:cNvSpPr>
            <a:spLocks noGrp="1"/>
          </p:cNvSpPr>
          <p:nvPr>
            <p:ph type="body" idx="1"/>
          </p:nvPr>
        </p:nvSpPr>
        <p:spPr/>
        <p:txBody>
          <a:bodyPr/>
          <a:lstStyle/>
          <a:p>
            <a:r>
              <a:rPr lang="en-US" b="1" i="0" u="none" strike="noStrike" dirty="0">
                <a:solidFill>
                  <a:srgbClr val="212121"/>
                </a:solidFill>
                <a:effectLst/>
                <a:latin typeface="Cambria" panose="02040503050406030204" pitchFamily="18" charset="0"/>
              </a:rPr>
              <a:t>Context of BRI/</a:t>
            </a:r>
            <a:r>
              <a:rPr lang="en-US" b="1" i="0" u="none" strike="noStrike" dirty="0" err="1">
                <a:solidFill>
                  <a:srgbClr val="212121"/>
                </a:solidFill>
                <a:effectLst/>
                <a:latin typeface="Cambria" panose="02040503050406030204" pitchFamily="18" charset="0"/>
              </a:rPr>
              <a:t>VDJdb</a:t>
            </a:r>
            <a:r>
              <a:rPr lang="en-US" b="1" i="0" u="none" strike="noStrike" dirty="0">
                <a:solidFill>
                  <a:srgbClr val="212121"/>
                </a:solidFill>
                <a:effectLst/>
                <a:latin typeface="Cambria" panose="02040503050406030204" pitchFamily="18" charset="0"/>
              </a:rPr>
              <a:t> data…</a:t>
            </a:r>
          </a:p>
          <a:p>
            <a:endParaRPr lang="en-US" b="1" i="0" u="none" strike="noStrike" dirty="0">
              <a:solidFill>
                <a:srgbClr val="212121"/>
              </a:solidFill>
              <a:effectLst/>
              <a:latin typeface="Cambria" panose="02040503050406030204" pitchFamily="18" charset="0"/>
            </a:endParaRPr>
          </a:p>
          <a:p>
            <a:r>
              <a:rPr lang="en-US" b="1" i="0" u="none" strike="noStrike" dirty="0">
                <a:solidFill>
                  <a:srgbClr val="212121"/>
                </a:solidFill>
                <a:effectLst/>
                <a:latin typeface="Cambria" panose="02040503050406030204" pitchFamily="18" charset="0"/>
              </a:rPr>
              <a:t>Public/shorter CD8 TRAs/higher </a:t>
            </a:r>
            <a:r>
              <a:rPr lang="en-US" b="1" i="0" u="none" strike="noStrike" dirty="0" err="1">
                <a:solidFill>
                  <a:srgbClr val="212121"/>
                </a:solidFill>
                <a:effectLst/>
                <a:latin typeface="Cambria" panose="02040503050406030204" pitchFamily="18" charset="0"/>
              </a:rPr>
              <a:t>pgen</a:t>
            </a:r>
            <a:r>
              <a:rPr lang="en-US" b="1" i="0" u="none" strike="noStrike" dirty="0">
                <a:solidFill>
                  <a:srgbClr val="212121"/>
                </a:solidFill>
                <a:effectLst/>
                <a:latin typeface="Cambria" panose="02040503050406030204" pitchFamily="18" charset="0"/>
              </a:rPr>
              <a:t> expected more </a:t>
            </a:r>
            <a:r>
              <a:rPr lang="en-US" b="1" i="0" u="none" strike="noStrike" dirty="0" err="1">
                <a:solidFill>
                  <a:srgbClr val="212121"/>
                </a:solidFill>
                <a:effectLst/>
                <a:latin typeface="Cambria" panose="02040503050406030204" pitchFamily="18" charset="0"/>
              </a:rPr>
              <a:t>crossreactive</a:t>
            </a:r>
            <a:r>
              <a:rPr lang="en-US" b="1" i="0" u="none" strike="noStrike" dirty="0">
                <a:solidFill>
                  <a:srgbClr val="212121"/>
                </a:solidFill>
                <a:effectLst/>
                <a:latin typeface="Cambria" panose="02040503050406030204" pitchFamily="18" charset="0"/>
              </a:rPr>
              <a:t> from BRI/</a:t>
            </a:r>
            <a:r>
              <a:rPr lang="en-US" b="1" i="0" u="none" strike="noStrike" dirty="0" err="1">
                <a:solidFill>
                  <a:srgbClr val="212121"/>
                </a:solidFill>
                <a:effectLst/>
                <a:latin typeface="Cambria" panose="02040503050406030204" pitchFamily="18" charset="0"/>
              </a:rPr>
              <a:t>VDJdb</a:t>
            </a:r>
            <a:r>
              <a:rPr lang="en-US" b="1" i="0" u="none" strike="noStrike" dirty="0">
                <a:solidFill>
                  <a:srgbClr val="212121"/>
                </a:solidFill>
                <a:effectLst/>
                <a:latin typeface="Cambria" panose="02040503050406030204" pitchFamily="18" charset="0"/>
              </a:rPr>
              <a:t> data... (</a:t>
            </a:r>
            <a:r>
              <a:rPr lang="en-US" b="1" i="0" u="none" strike="noStrike" dirty="0" err="1">
                <a:solidFill>
                  <a:srgbClr val="212121"/>
                </a:solidFill>
                <a:effectLst/>
                <a:latin typeface="Cambria" panose="02040503050406030204" pitchFamily="18" charset="0"/>
              </a:rPr>
              <a:t>VDJdb</a:t>
            </a:r>
            <a:r>
              <a:rPr lang="en-US" b="1" i="0" u="none" strike="noStrike" dirty="0">
                <a:solidFill>
                  <a:srgbClr val="212121"/>
                </a:solidFill>
                <a:effectLst/>
                <a:latin typeface="Cambria" panose="02040503050406030204" pitchFamily="18" charset="0"/>
              </a:rPr>
              <a:t> not </a:t>
            </a:r>
            <a:r>
              <a:rPr lang="en-US" b="1" i="0" u="none" strike="noStrike" dirty="0" err="1">
                <a:solidFill>
                  <a:srgbClr val="212121"/>
                </a:solidFill>
                <a:effectLst/>
                <a:latin typeface="Cambria" panose="02040503050406030204" pitchFamily="18" charset="0"/>
              </a:rPr>
              <a:t>pgen</a:t>
            </a:r>
            <a:r>
              <a:rPr lang="en-US" b="1" i="0" u="none" strike="noStrike" dirty="0">
                <a:solidFill>
                  <a:srgbClr val="212121"/>
                </a:solidFill>
                <a:effectLst/>
                <a:latin typeface="Cambria" panose="02040503050406030204" pitchFamily="18" charset="0"/>
              </a:rPr>
              <a:t>, BRI all 3)</a:t>
            </a:r>
            <a:endParaRPr lang="en-US" b="1" dirty="0">
              <a:solidFill>
                <a:srgbClr val="CCCCCC"/>
              </a:solidFill>
              <a:effectLst/>
              <a:latin typeface="Menlo" panose="020B0609030804020204" pitchFamily="49" charset="0"/>
            </a:endParaRPr>
          </a:p>
          <a:p>
            <a:endParaRPr lang="en-US" b="0" dirty="0">
              <a:solidFill>
                <a:srgbClr val="CCCCCC"/>
              </a:solidFill>
              <a:effectLst/>
              <a:latin typeface="Menlo" panose="020B0609030804020204" pitchFamily="49" charset="0"/>
            </a:endParaRPr>
          </a:p>
          <a:p>
            <a:r>
              <a:rPr lang="en-US" b="0" dirty="0">
                <a:solidFill>
                  <a:srgbClr val="CCCCCC"/>
                </a:solidFill>
                <a:effectLst/>
                <a:latin typeface="Menlo" panose="020B0609030804020204" pitchFamily="49" charset="0"/>
              </a:rPr>
              <a:t>Cumulative binning</a:t>
            </a:r>
          </a:p>
          <a:p>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569CD6"/>
                </a:solidFill>
                <a:effectLst/>
                <a:latin typeface="Menlo" panose="020B0609030804020204" pitchFamily="49" charset="0"/>
              </a:rPr>
              <a:t>only a small portion of an antigen is needed to be recognized by a TCR (8-10 amino acids for MHCI, 14-18 for MHCII, does this mean that CD8</a:t>
            </a:r>
            <a:r>
              <a:rPr lang="en-US" b="1" dirty="0">
                <a:solidFill>
                  <a:srgbClr val="808080"/>
                </a:solidFill>
                <a:effectLst/>
                <a:latin typeface="Menlo" panose="020B0609030804020204" pitchFamily="49" charset="0"/>
              </a:rPr>
              <a:t>&lt;</a:t>
            </a:r>
            <a:r>
              <a:rPr lang="en-US" b="1" dirty="0">
                <a:solidFill>
                  <a:srgbClr val="569CD6"/>
                </a:solidFill>
                <a:effectLst/>
                <a:latin typeface="Menlo" panose="020B0609030804020204" pitchFamily="49" charset="0"/>
              </a:rPr>
              <a:t>sup</a:t>
            </a:r>
            <a:r>
              <a:rPr lang="en-US" b="1" dirty="0">
                <a:solidFill>
                  <a:srgbClr val="808080"/>
                </a:solidFill>
                <a:effectLst/>
                <a:latin typeface="Menlo" panose="020B0609030804020204" pitchFamily="49" charset="0"/>
              </a:rPr>
              <a:t>&gt;</a:t>
            </a:r>
            <a:r>
              <a:rPr lang="en-US" b="1" dirty="0">
                <a:solidFill>
                  <a:srgbClr val="569CD6"/>
                </a:solidFill>
                <a:effectLst/>
                <a:latin typeface="Menlo" panose="020B0609030804020204" pitchFamily="49" charset="0"/>
              </a:rPr>
              <a:t>+</a:t>
            </a:r>
            <a:r>
              <a:rPr lang="en-US" b="1" dirty="0">
                <a:solidFill>
                  <a:srgbClr val="808080"/>
                </a:solidFill>
                <a:effectLst/>
                <a:latin typeface="Menlo" panose="020B0609030804020204" pitchFamily="49" charset="0"/>
              </a:rPr>
              <a:t>&lt;/</a:t>
            </a:r>
            <a:r>
              <a:rPr lang="en-US" b="1" dirty="0">
                <a:solidFill>
                  <a:srgbClr val="569CD6"/>
                </a:solidFill>
                <a:effectLst/>
                <a:latin typeface="Menlo" panose="020B0609030804020204" pitchFamily="49" charset="0"/>
              </a:rPr>
              <a:t>sup</a:t>
            </a:r>
            <a:r>
              <a:rPr lang="en-US" b="1" dirty="0">
                <a:solidFill>
                  <a:srgbClr val="808080"/>
                </a:solidFill>
                <a:effectLst/>
                <a:latin typeface="Menlo" panose="020B0609030804020204" pitchFamily="49" charset="0"/>
              </a:rPr>
              <a:t>&gt;</a:t>
            </a:r>
            <a:r>
              <a:rPr lang="en-US" b="1" dirty="0">
                <a:solidFill>
                  <a:srgbClr val="569CD6"/>
                </a:solidFill>
                <a:effectLst/>
                <a:latin typeface="Menlo" panose="020B0609030804020204" pitchFamily="49" charset="0"/>
              </a:rPr>
              <a:t> T cells might be more cross-reactive?)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569CD6"/>
                </a:solidFill>
                <a:effectLst/>
                <a:latin typeface="Menlo" panose="020B0609030804020204" pitchFamily="49" charset="0"/>
              </a:rPr>
              <a:t>T cell repertoire analysis and metrics of diversity and clonality</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569CD6"/>
                </a:solidFill>
                <a:effectLst/>
                <a:latin typeface="Menlo" panose="020B0609030804020204" pitchFamily="49" charset="0"/>
              </a:rPr>
              <a:t>CDR1-2 contact MHC and CDR3 contacts peptide is the general rule, but CDR1</a:t>
            </a:r>
            <a:r>
              <a:rPr lang="el-GR" b="1" dirty="0">
                <a:solidFill>
                  <a:srgbClr val="569CD6"/>
                </a:solidFill>
                <a:effectLst/>
                <a:latin typeface="Menlo" panose="020B0609030804020204" pitchFamily="49" charset="0"/>
              </a:rPr>
              <a:t>α </a:t>
            </a:r>
            <a:r>
              <a:rPr lang="en-US" b="1" dirty="0">
                <a:solidFill>
                  <a:srgbClr val="569CD6"/>
                </a:solidFill>
                <a:effectLst/>
                <a:latin typeface="Menlo" panose="020B0609030804020204" pitchFamily="49" charset="0"/>
              </a:rPr>
              <a:t>also contacts peptide and CDR3</a:t>
            </a:r>
            <a:r>
              <a:rPr lang="el-GR" b="1" dirty="0">
                <a:solidFill>
                  <a:srgbClr val="569CD6"/>
                </a:solidFill>
                <a:effectLst/>
                <a:latin typeface="Menlo" panose="020B0609030804020204" pitchFamily="49" charset="0"/>
              </a:rPr>
              <a:t>β </a:t>
            </a:r>
            <a:r>
              <a:rPr lang="en-US" b="1" dirty="0">
                <a:solidFill>
                  <a:srgbClr val="569CD6"/>
                </a:solidFill>
                <a:effectLst/>
                <a:latin typeface="Menlo" panose="020B0609030804020204" pitchFamily="49" charset="0"/>
              </a:rPr>
              <a:t>doesn't contact peptide too much</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1F1F1F"/>
                </a:solidFill>
                <a:effectLst/>
                <a:latin typeface="ElsevierGulliver"/>
              </a:rPr>
              <a:t>The length of the CDR3 loop greatly influences its shape and ability to fold both on itself and in the company of others loops such as the CDR1 and CDR2 (</a:t>
            </a:r>
            <a:r>
              <a:rPr lang="en-US" b="0" i="0" u="none" strike="noStrike" dirty="0">
                <a:solidFill>
                  <a:srgbClr val="0272B1"/>
                </a:solidFill>
                <a:effectLst/>
                <a:latin typeface="ElsevierGulliver"/>
                <a:hlinkClick r:id="rId3"/>
              </a:rPr>
              <a:t>Davis et al., 1998</a:t>
            </a:r>
            <a:r>
              <a:rPr lang="en-US" b="0" i="0" u="none" strike="noStrike" dirty="0">
                <a:solidFill>
                  <a:srgbClr val="1F1F1F"/>
                </a:solidFill>
                <a:effectLst/>
                <a:latin typeface="ElsevierGulliver"/>
              </a:rPr>
              <a:t>, </a:t>
            </a:r>
            <a:r>
              <a:rPr lang="en-US" b="0" i="0" u="none" strike="noStrike" dirty="0">
                <a:solidFill>
                  <a:srgbClr val="0272B1"/>
                </a:solidFill>
                <a:effectLst/>
                <a:latin typeface="ElsevierGulliver"/>
                <a:hlinkClick r:id="rId4"/>
              </a:rPr>
              <a:t>Wu et al., 2002</a:t>
            </a:r>
            <a:r>
              <a:rPr lang="en-US" b="0" i="0" u="none" strike="noStrike" dirty="0">
                <a:solidFill>
                  <a:srgbClr val="1F1F1F"/>
                </a:solidFill>
                <a:effectLst/>
                <a:latin typeface="ElsevierGulliver"/>
              </a:rPr>
              <a:t>): https://</a:t>
            </a:r>
            <a:r>
              <a:rPr lang="en-US" b="0" i="0" u="none" strike="noStrike" dirty="0" err="1">
                <a:solidFill>
                  <a:srgbClr val="1F1F1F"/>
                </a:solidFill>
                <a:effectLst/>
                <a:latin typeface="ElsevierGulliver"/>
              </a:rPr>
              <a:t>www.sciencedirect.com</a:t>
            </a:r>
            <a:r>
              <a:rPr lang="en-US" b="0" i="0" u="none" strike="noStrike" dirty="0">
                <a:solidFill>
                  <a:srgbClr val="1F1F1F"/>
                </a:solidFill>
                <a:effectLst/>
                <a:latin typeface="ElsevierGulliver"/>
              </a:rPr>
              <a:t>/science/article/</a:t>
            </a:r>
            <a:r>
              <a:rPr lang="en-US" b="0" i="0" u="none" strike="noStrike" dirty="0" err="1">
                <a:solidFill>
                  <a:srgbClr val="1F1F1F"/>
                </a:solidFill>
                <a:effectLst/>
                <a:latin typeface="ElsevierGulliver"/>
              </a:rPr>
              <a:t>pii</a:t>
            </a:r>
            <a:r>
              <a:rPr lang="en-US" b="0" i="0" u="none" strike="noStrike" dirty="0">
                <a:solidFill>
                  <a:srgbClr val="1F1F1F"/>
                </a:solidFill>
                <a:effectLst/>
                <a:latin typeface="ElsevierGulliver"/>
              </a:rPr>
              <a:t>/S0161589006002148?via%3Dihub</a:t>
            </a:r>
            <a:endParaRPr lang="en-US" b="0" dirty="0">
              <a:solidFill>
                <a:srgbClr val="CCCCCC"/>
              </a:solidFill>
              <a:effectLst/>
              <a:latin typeface="Menlo" panose="020B0609030804020204" pitchFamily="49" charset="0"/>
            </a:endParaRPr>
          </a:p>
        </p:txBody>
      </p:sp>
      <p:sp>
        <p:nvSpPr>
          <p:cNvPr id="4" name="Slide Number Placeholder 3">
            <a:extLst>
              <a:ext uri="{FF2B5EF4-FFF2-40B4-BE49-F238E27FC236}">
                <a16:creationId xmlns:a16="http://schemas.microsoft.com/office/drawing/2014/main" id="{F3D6485E-D6E5-AEDD-B812-65B459698672}"/>
              </a:ext>
            </a:extLst>
          </p:cNvPr>
          <p:cNvSpPr>
            <a:spLocks noGrp="1"/>
          </p:cNvSpPr>
          <p:nvPr>
            <p:ph type="sldNum" sz="quarter" idx="5"/>
          </p:nvPr>
        </p:nvSpPr>
        <p:spPr/>
        <p:txBody>
          <a:bodyPr/>
          <a:lstStyle/>
          <a:p>
            <a:fld id="{061BAA8C-FDC6-D345-B4E0-3B02449209FB}" type="slidenum">
              <a:rPr lang="en-US" smtClean="0"/>
              <a:t>30</a:t>
            </a:fld>
            <a:endParaRPr lang="en-US"/>
          </a:p>
        </p:txBody>
      </p:sp>
    </p:spTree>
    <p:extLst>
      <p:ext uri="{BB962C8B-B14F-4D97-AF65-F5344CB8AC3E}">
        <p14:creationId xmlns:p14="http://schemas.microsoft.com/office/powerpoint/2010/main" val="277088777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718511-F9F2-6260-6909-06DD5044A6E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7E4236C-0B30-6E93-4999-077A7FAB1A2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B7D3CA9-2077-A681-6696-DF7774420F46}"/>
              </a:ext>
            </a:extLst>
          </p:cNvPr>
          <p:cNvSpPr>
            <a:spLocks noGrp="1"/>
          </p:cNvSpPr>
          <p:nvPr>
            <p:ph type="body" idx="1"/>
          </p:nvPr>
        </p:nvSpPr>
        <p:spPr/>
        <p:txBody>
          <a:bodyPr/>
          <a:lstStyle/>
          <a:p>
            <a:r>
              <a:rPr lang="en-US" b="0" dirty="0">
                <a:solidFill>
                  <a:srgbClr val="CCCCCC"/>
                </a:solidFill>
                <a:effectLst/>
                <a:latin typeface="Menlo" panose="020B0609030804020204" pitchFamily="49" charset="0"/>
              </a:rPr>
              <a:t>No </a:t>
            </a:r>
            <a:r>
              <a:rPr lang="en-US" b="0" dirty="0" err="1">
                <a:solidFill>
                  <a:srgbClr val="CCCCCC"/>
                </a:solidFill>
                <a:effectLst/>
                <a:latin typeface="Menlo" panose="020B0609030804020204" pitchFamily="49" charset="0"/>
              </a:rPr>
              <a:t>padj</a:t>
            </a:r>
            <a:r>
              <a:rPr lang="en-US" b="0" dirty="0">
                <a:solidFill>
                  <a:srgbClr val="CCCCCC"/>
                </a:solidFill>
                <a:effectLst/>
                <a:latin typeface="Menlo" panose="020B0609030804020204" pitchFamily="49" charset="0"/>
              </a:rPr>
              <a:t> &lt; 0.05 (or anywhere close) after </a:t>
            </a:r>
            <a:r>
              <a:rPr lang="en-US" b="0" dirty="0" err="1">
                <a:solidFill>
                  <a:srgbClr val="CCCCCC"/>
                </a:solidFill>
                <a:effectLst/>
                <a:latin typeface="Menlo" panose="020B0609030804020204" pitchFamily="49" charset="0"/>
              </a:rPr>
              <a:t>pseudobulk</a:t>
            </a:r>
            <a:r>
              <a:rPr lang="en-US" b="0" dirty="0">
                <a:solidFill>
                  <a:srgbClr val="CCCCCC"/>
                </a:solidFill>
                <a:effectLst/>
                <a:latin typeface="Menlo" panose="020B0609030804020204" pitchFamily="49" charset="0"/>
              </a:rPr>
              <a:t> analysis</a:t>
            </a:r>
          </a:p>
          <a:p>
            <a:endParaRPr lang="en-US" b="0" dirty="0">
              <a:solidFill>
                <a:srgbClr val="CCCCCC"/>
              </a:solidFill>
              <a:effectLst/>
              <a:latin typeface="Menlo" panose="020B0609030804020204" pitchFamily="49" charset="0"/>
            </a:endParaRPr>
          </a:p>
          <a:p>
            <a:r>
              <a:rPr lang="en-US" b="0" dirty="0">
                <a:solidFill>
                  <a:srgbClr val="CCCCCC"/>
                </a:solidFill>
                <a:effectLst/>
                <a:latin typeface="Menlo" panose="020B0609030804020204" pitchFamily="49" charset="0"/>
              </a:rPr>
              <a:t>Top and bot here are for </a:t>
            </a:r>
            <a:r>
              <a:rPr lang="en-US" b="0" dirty="0" err="1">
                <a:solidFill>
                  <a:srgbClr val="CCCCCC"/>
                </a:solidFill>
                <a:effectLst/>
                <a:latin typeface="Menlo" panose="020B0609030804020204" pitchFamily="49" charset="0"/>
              </a:rPr>
              <a:t>pgen</a:t>
            </a:r>
            <a:r>
              <a:rPr lang="en-US" b="0" dirty="0">
                <a:solidFill>
                  <a:srgbClr val="CCCCCC"/>
                </a:solidFill>
                <a:effectLst/>
                <a:latin typeface="Menlo" panose="020B0609030804020204" pitchFamily="49" charset="0"/>
              </a:rPr>
              <a:t> (log10), so top here is most germline-like and bot is least germline-like</a:t>
            </a:r>
          </a:p>
          <a:p>
            <a:endParaRPr lang="en-US" b="0" dirty="0">
              <a:solidFill>
                <a:srgbClr val="CCCCCC"/>
              </a:solidFill>
              <a:effectLst/>
              <a:latin typeface="Menlo" panose="020B0609030804020204" pitchFamily="49" charset="0"/>
            </a:endParaRPr>
          </a:p>
          <a:p>
            <a:r>
              <a:rPr lang="en-US" b="0" dirty="0">
                <a:solidFill>
                  <a:srgbClr val="6796E6"/>
                </a:solidFill>
                <a:effectLst/>
                <a:latin typeface="Menlo" panose="020B0609030804020204" pitchFamily="49" charset="0"/>
              </a:rPr>
              <a:t>-</a:t>
            </a:r>
            <a:r>
              <a:rPr lang="en-US" b="0" dirty="0">
                <a:solidFill>
                  <a:srgbClr val="CCCCCC"/>
                </a:solidFill>
                <a:effectLst/>
                <a:latin typeface="Menlo" panose="020B0609030804020204" pitchFamily="49" charset="0"/>
              </a:rPr>
              <a:t> perhaps ICB reinvigorates T</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sub</a:t>
            </a:r>
            <a:r>
              <a:rPr lang="en-US" b="0" dirty="0">
                <a:solidFill>
                  <a:srgbClr val="808080"/>
                </a:solidFill>
                <a:effectLst/>
                <a:latin typeface="Menlo" panose="020B0609030804020204" pitchFamily="49" charset="0"/>
              </a:rPr>
              <a:t>&gt;</a:t>
            </a:r>
            <a:r>
              <a:rPr lang="en-US" b="0" dirty="0">
                <a:solidFill>
                  <a:srgbClr val="CCCCCC"/>
                </a:solidFill>
                <a:effectLst/>
                <a:latin typeface="Menlo" panose="020B0609030804020204" pitchFamily="49" charset="0"/>
              </a:rPr>
              <a:t>RM</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sub</a:t>
            </a:r>
            <a:r>
              <a:rPr lang="en-US" b="0" dirty="0">
                <a:solidFill>
                  <a:srgbClr val="808080"/>
                </a:solidFill>
                <a:effectLst/>
                <a:latin typeface="Menlo" panose="020B0609030804020204" pitchFamily="49" charset="0"/>
              </a:rPr>
              <a:t>&gt;</a:t>
            </a:r>
            <a:r>
              <a:rPr lang="en-US" b="0" dirty="0">
                <a:solidFill>
                  <a:srgbClr val="CCCCCC"/>
                </a:solidFill>
                <a:effectLst/>
                <a:latin typeface="Menlo" panose="020B0609030804020204" pitchFamily="49" charset="0"/>
              </a:rPr>
              <a:t> cells and patients with more </a:t>
            </a:r>
            <a:r>
              <a:rPr lang="en-US" b="0" dirty="0" err="1">
                <a:solidFill>
                  <a:srgbClr val="CCCCCC"/>
                </a:solidFill>
                <a:effectLst/>
                <a:latin typeface="Menlo" panose="020B0609030804020204" pitchFamily="49" charset="0"/>
              </a:rPr>
              <a:t>crossreactive</a:t>
            </a:r>
            <a:r>
              <a:rPr lang="en-US" b="0" dirty="0">
                <a:solidFill>
                  <a:srgbClr val="CCCCCC"/>
                </a:solidFill>
                <a:effectLst/>
                <a:latin typeface="Menlo" panose="020B0609030804020204" pitchFamily="49" charset="0"/>
              </a:rPr>
              <a:t> </a:t>
            </a:r>
            <a:r>
              <a:rPr lang="en-US" b="0" dirty="0" err="1">
                <a:solidFill>
                  <a:srgbClr val="CCCCCC"/>
                </a:solidFill>
                <a:effectLst/>
                <a:latin typeface="Menlo" panose="020B0609030804020204" pitchFamily="49" charset="0"/>
              </a:rPr>
              <a:t>Trms</a:t>
            </a:r>
            <a:r>
              <a:rPr lang="en-US" b="0" dirty="0">
                <a:solidFill>
                  <a:srgbClr val="CCCCCC"/>
                </a:solidFill>
                <a:effectLst/>
                <a:latin typeface="Menlo" panose="020B0609030804020204" pitchFamily="49" charset="0"/>
              </a:rPr>
              <a:t> get </a:t>
            </a:r>
            <a:r>
              <a:rPr lang="en-US" b="0" dirty="0" err="1">
                <a:solidFill>
                  <a:srgbClr val="CCCCCC"/>
                </a:solidFill>
                <a:effectLst/>
                <a:latin typeface="Menlo" panose="020B0609030804020204" pitchFamily="49" charset="0"/>
              </a:rPr>
              <a:t>irAEs</a:t>
            </a:r>
            <a:endParaRPr lang="en-US" b="0" dirty="0">
              <a:solidFill>
                <a:srgbClr val="CCCCCC"/>
              </a:solidFill>
              <a:effectLst/>
              <a:latin typeface="Menlo" panose="020B0609030804020204" pitchFamily="49" charset="0"/>
            </a:endParaRPr>
          </a:p>
        </p:txBody>
      </p:sp>
      <p:sp>
        <p:nvSpPr>
          <p:cNvPr id="4" name="Slide Number Placeholder 3">
            <a:extLst>
              <a:ext uri="{FF2B5EF4-FFF2-40B4-BE49-F238E27FC236}">
                <a16:creationId xmlns:a16="http://schemas.microsoft.com/office/drawing/2014/main" id="{7AAC93FD-0D47-7968-8379-7C3477E1FA39}"/>
              </a:ext>
            </a:extLst>
          </p:cNvPr>
          <p:cNvSpPr>
            <a:spLocks noGrp="1"/>
          </p:cNvSpPr>
          <p:nvPr>
            <p:ph type="sldNum" sz="quarter" idx="5"/>
          </p:nvPr>
        </p:nvSpPr>
        <p:spPr/>
        <p:txBody>
          <a:bodyPr/>
          <a:lstStyle/>
          <a:p>
            <a:fld id="{061BAA8C-FDC6-D345-B4E0-3B02449209FB}" type="slidenum">
              <a:rPr lang="en-US" smtClean="0"/>
              <a:t>31</a:t>
            </a:fld>
            <a:endParaRPr lang="en-US"/>
          </a:p>
        </p:txBody>
      </p:sp>
    </p:spTree>
    <p:extLst>
      <p:ext uri="{BB962C8B-B14F-4D97-AF65-F5344CB8AC3E}">
        <p14:creationId xmlns:p14="http://schemas.microsoft.com/office/powerpoint/2010/main" val="105256248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D54B1F-6BEB-A890-06F8-473E69C8C7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FC3627D-C57E-3952-CC1D-B8590C4ADD8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CE0E81F-BC7F-51A6-88AF-324AFB7FFD49}"/>
              </a:ext>
            </a:extLst>
          </p:cNvPr>
          <p:cNvSpPr>
            <a:spLocks noGrp="1"/>
          </p:cNvSpPr>
          <p:nvPr>
            <p:ph type="body" idx="1"/>
          </p:nvPr>
        </p:nvSpPr>
        <p:spPr/>
        <p:txBody>
          <a:bodyPr/>
          <a:lstStyle/>
          <a:p>
            <a:endParaRPr lang="en-US" b="0" i="0" u="none" strike="noStrike" dirty="0">
              <a:solidFill>
                <a:srgbClr val="212121"/>
              </a:solidFill>
              <a:effectLst/>
              <a:latin typeface="Cambria" panose="02040503050406030204" pitchFamily="18" charset="0"/>
            </a:endParaRPr>
          </a:p>
        </p:txBody>
      </p:sp>
      <p:sp>
        <p:nvSpPr>
          <p:cNvPr id="4" name="Slide Number Placeholder 3">
            <a:extLst>
              <a:ext uri="{FF2B5EF4-FFF2-40B4-BE49-F238E27FC236}">
                <a16:creationId xmlns:a16="http://schemas.microsoft.com/office/drawing/2014/main" id="{544B1A40-7A64-86BA-1F84-1FCD2606D3A9}"/>
              </a:ext>
            </a:extLst>
          </p:cNvPr>
          <p:cNvSpPr>
            <a:spLocks noGrp="1"/>
          </p:cNvSpPr>
          <p:nvPr>
            <p:ph type="sldNum" sz="quarter" idx="5"/>
          </p:nvPr>
        </p:nvSpPr>
        <p:spPr/>
        <p:txBody>
          <a:bodyPr/>
          <a:lstStyle/>
          <a:p>
            <a:fld id="{061BAA8C-FDC6-D345-B4E0-3B02449209FB}" type="slidenum">
              <a:rPr lang="en-US" smtClean="0"/>
              <a:t>32</a:t>
            </a:fld>
            <a:endParaRPr lang="en-US"/>
          </a:p>
        </p:txBody>
      </p:sp>
    </p:spTree>
    <p:extLst>
      <p:ext uri="{BB962C8B-B14F-4D97-AF65-F5344CB8AC3E}">
        <p14:creationId xmlns:p14="http://schemas.microsoft.com/office/powerpoint/2010/main" val="413671418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639F8C-A220-9E97-E08C-9CAE83624D5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CA30937-3BEB-0F15-4291-21EC8C9FC27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DA7C304-0C8B-5DD0-22DD-D2F2B42A59ED}"/>
              </a:ext>
            </a:extLst>
          </p:cNvPr>
          <p:cNvSpPr>
            <a:spLocks noGrp="1"/>
          </p:cNvSpPr>
          <p:nvPr>
            <p:ph type="body" idx="1"/>
          </p:nvPr>
        </p:nvSpPr>
        <p:spPr/>
        <p:txBody>
          <a:bodyPr/>
          <a:lstStyle/>
          <a:p>
            <a:r>
              <a:rPr lang="en-US" dirty="0"/>
              <a:t>perhaps hinting at a </a:t>
            </a:r>
            <a:r>
              <a:rPr lang="en-US" i="1" dirty="0"/>
              <a:t>connection between germline-ness and </a:t>
            </a:r>
            <a:r>
              <a:rPr lang="en-US" i="1" dirty="0" err="1"/>
              <a:t>crossreactivity</a:t>
            </a:r>
            <a:endParaRPr lang="en-US" i="1" dirty="0"/>
          </a:p>
          <a:p>
            <a:endParaRPr lang="en-US" b="0" i="1" u="none" strike="noStrike" dirty="0">
              <a:solidFill>
                <a:srgbClr val="212121"/>
              </a:solidFill>
              <a:effectLst/>
              <a:latin typeface="Cambria" panose="02040503050406030204" pitchFamily="18" charset="0"/>
            </a:endParaRPr>
          </a:p>
          <a:p>
            <a:r>
              <a:rPr lang="en-US" b="0" i="0" u="none" strike="noStrike" dirty="0">
                <a:solidFill>
                  <a:srgbClr val="212121"/>
                </a:solidFill>
                <a:effectLst/>
                <a:latin typeface="Cambria" panose="02040503050406030204" pitchFamily="18" charset="0"/>
              </a:rPr>
              <a:t>Context of BRI/</a:t>
            </a:r>
            <a:r>
              <a:rPr lang="en-US" b="0" i="0" u="none" strike="noStrike" dirty="0" err="1">
                <a:solidFill>
                  <a:srgbClr val="212121"/>
                </a:solidFill>
                <a:effectLst/>
                <a:latin typeface="Cambria" panose="02040503050406030204" pitchFamily="18" charset="0"/>
              </a:rPr>
              <a:t>VDJdb</a:t>
            </a:r>
            <a:r>
              <a:rPr lang="en-US" b="0" i="0" u="none" strike="noStrike" dirty="0">
                <a:solidFill>
                  <a:srgbClr val="212121"/>
                </a:solidFill>
                <a:effectLst/>
                <a:latin typeface="Cambria" panose="02040503050406030204" pitchFamily="18" charset="0"/>
              </a:rPr>
              <a:t> data…</a:t>
            </a:r>
          </a:p>
          <a:p>
            <a:endParaRPr lang="en-US" b="0" i="0" u="none" strike="noStrike" dirty="0">
              <a:solidFill>
                <a:srgbClr val="212121"/>
              </a:solidFill>
              <a:effectLst/>
              <a:latin typeface="Cambria" panose="02040503050406030204" pitchFamily="18" charset="0"/>
            </a:endParaRPr>
          </a:p>
          <a:p>
            <a:r>
              <a:rPr lang="en-US" b="0" i="0" u="none" strike="noStrike" dirty="0">
                <a:solidFill>
                  <a:srgbClr val="212121"/>
                </a:solidFill>
                <a:effectLst/>
                <a:latin typeface="Cambria" panose="02040503050406030204" pitchFamily="18" charset="0"/>
              </a:rPr>
              <a:t>Public/shorter CD8 TRAs/higher </a:t>
            </a:r>
            <a:r>
              <a:rPr lang="en-US" b="0" i="0" u="none" strike="noStrike" dirty="0" err="1">
                <a:solidFill>
                  <a:srgbClr val="212121"/>
                </a:solidFill>
                <a:effectLst/>
                <a:latin typeface="Cambria" panose="02040503050406030204" pitchFamily="18" charset="0"/>
              </a:rPr>
              <a:t>pgen</a:t>
            </a:r>
            <a:r>
              <a:rPr lang="en-US" b="0" i="0" u="none" strike="noStrike" dirty="0">
                <a:solidFill>
                  <a:srgbClr val="212121"/>
                </a:solidFill>
                <a:effectLst/>
                <a:latin typeface="Cambria" panose="02040503050406030204" pitchFamily="18" charset="0"/>
              </a:rPr>
              <a:t> expected more </a:t>
            </a:r>
            <a:r>
              <a:rPr lang="en-US" b="0" i="0" u="none" strike="noStrike" dirty="0" err="1">
                <a:solidFill>
                  <a:srgbClr val="212121"/>
                </a:solidFill>
                <a:effectLst/>
                <a:latin typeface="Cambria" panose="02040503050406030204" pitchFamily="18" charset="0"/>
              </a:rPr>
              <a:t>crossreactive</a:t>
            </a:r>
            <a:r>
              <a:rPr lang="en-US" b="0" i="0" u="none" strike="noStrike" dirty="0">
                <a:solidFill>
                  <a:srgbClr val="212121"/>
                </a:solidFill>
                <a:effectLst/>
                <a:latin typeface="Cambria" panose="02040503050406030204" pitchFamily="18" charset="0"/>
              </a:rPr>
              <a:t> from BRI/</a:t>
            </a:r>
            <a:r>
              <a:rPr lang="en-US" b="0" i="0" u="none" strike="noStrike" dirty="0" err="1">
                <a:solidFill>
                  <a:srgbClr val="212121"/>
                </a:solidFill>
                <a:effectLst/>
                <a:latin typeface="Cambria" panose="02040503050406030204" pitchFamily="18" charset="0"/>
              </a:rPr>
              <a:t>VDJdb</a:t>
            </a:r>
            <a:r>
              <a:rPr lang="en-US" b="0" i="0" u="none" strike="noStrike" dirty="0">
                <a:solidFill>
                  <a:srgbClr val="212121"/>
                </a:solidFill>
                <a:effectLst/>
                <a:latin typeface="Cambria" panose="02040503050406030204" pitchFamily="18" charset="0"/>
              </a:rPr>
              <a:t> data... (</a:t>
            </a:r>
            <a:r>
              <a:rPr lang="en-US" b="0" i="0" u="none" strike="noStrike" dirty="0" err="1">
                <a:solidFill>
                  <a:srgbClr val="212121"/>
                </a:solidFill>
                <a:effectLst/>
                <a:latin typeface="Cambria" panose="02040503050406030204" pitchFamily="18" charset="0"/>
              </a:rPr>
              <a:t>VDJdb</a:t>
            </a:r>
            <a:r>
              <a:rPr lang="en-US" b="0" i="0" u="none" strike="noStrike" dirty="0">
                <a:solidFill>
                  <a:srgbClr val="212121"/>
                </a:solidFill>
                <a:effectLst/>
                <a:latin typeface="Cambria" panose="02040503050406030204" pitchFamily="18" charset="0"/>
              </a:rPr>
              <a:t> not </a:t>
            </a:r>
            <a:r>
              <a:rPr lang="en-US" b="0" i="0" u="none" strike="noStrike" dirty="0" err="1">
                <a:solidFill>
                  <a:srgbClr val="212121"/>
                </a:solidFill>
                <a:effectLst/>
                <a:latin typeface="Cambria" panose="02040503050406030204" pitchFamily="18" charset="0"/>
              </a:rPr>
              <a:t>pgen</a:t>
            </a:r>
            <a:r>
              <a:rPr lang="en-US" b="0" i="0" u="none" strike="noStrike" dirty="0">
                <a:solidFill>
                  <a:srgbClr val="212121"/>
                </a:solidFill>
                <a:effectLst/>
                <a:latin typeface="Cambria" panose="02040503050406030204" pitchFamily="18" charset="0"/>
              </a:rPr>
              <a:t>, BRI all 3)</a:t>
            </a:r>
          </a:p>
          <a:p>
            <a:endParaRPr lang="en-US" b="0" i="0" u="none" strike="noStrike" dirty="0">
              <a:solidFill>
                <a:srgbClr val="212121"/>
              </a:solidFill>
              <a:effectLst/>
              <a:latin typeface="Cambria" panose="02040503050406030204" pitchFamily="18" charset="0"/>
            </a:endParaRPr>
          </a:p>
        </p:txBody>
      </p:sp>
      <p:sp>
        <p:nvSpPr>
          <p:cNvPr id="4" name="Slide Number Placeholder 3">
            <a:extLst>
              <a:ext uri="{FF2B5EF4-FFF2-40B4-BE49-F238E27FC236}">
                <a16:creationId xmlns:a16="http://schemas.microsoft.com/office/drawing/2014/main" id="{C879580A-D95D-7697-B1B8-59FB9F80D043}"/>
              </a:ext>
            </a:extLst>
          </p:cNvPr>
          <p:cNvSpPr>
            <a:spLocks noGrp="1"/>
          </p:cNvSpPr>
          <p:nvPr>
            <p:ph type="sldNum" sz="quarter" idx="5"/>
          </p:nvPr>
        </p:nvSpPr>
        <p:spPr/>
        <p:txBody>
          <a:bodyPr/>
          <a:lstStyle/>
          <a:p>
            <a:fld id="{061BAA8C-FDC6-D345-B4E0-3B02449209FB}" type="slidenum">
              <a:rPr lang="en-US" smtClean="0"/>
              <a:t>33</a:t>
            </a:fld>
            <a:endParaRPr lang="en-US"/>
          </a:p>
        </p:txBody>
      </p:sp>
    </p:spTree>
    <p:extLst>
      <p:ext uri="{BB962C8B-B14F-4D97-AF65-F5344CB8AC3E}">
        <p14:creationId xmlns:p14="http://schemas.microsoft.com/office/powerpoint/2010/main" val="370309709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8E08F8-B466-1EC2-BB28-39C456B2B37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696BE36-72D5-DE34-95DF-D8C427005D4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5B0415E-040E-D5F2-7990-EACA108D877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Identification of neoantigens for individualized cancer immunotherapy</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cross-reactivity is possible due to low affinity of functional TCR-</a:t>
            </a:r>
            <a:r>
              <a:rPr lang="en-US" b="0" dirty="0" err="1">
                <a:solidFill>
                  <a:srgbClr val="569CD6"/>
                </a:solidFill>
                <a:effectLst/>
                <a:latin typeface="Menlo" panose="020B0609030804020204" pitchFamily="49" charset="0"/>
              </a:rPr>
              <a:t>pMHC</a:t>
            </a:r>
            <a:r>
              <a:rPr lang="en-US" b="0" dirty="0">
                <a:solidFill>
                  <a:srgbClr val="569CD6"/>
                </a:solidFill>
                <a:effectLst/>
                <a:latin typeface="Menlo" panose="020B0609030804020204" pitchFamily="49" charset="0"/>
              </a:rPr>
              <a:t> interaction</a:t>
            </a:r>
            <a:endParaRPr lang="en-US" b="0" i="0" u="none" strike="noStrike" dirty="0">
              <a:solidFill>
                <a:srgbClr val="212121"/>
              </a:solidFill>
              <a:effectLst/>
              <a:latin typeface="Cambria" panose="02040503050406030204" pitchFamily="18" charset="0"/>
            </a:endParaRPr>
          </a:p>
          <a:p>
            <a:r>
              <a:rPr lang="en-US" b="0" i="0" u="none" strike="noStrike" dirty="0">
                <a:solidFill>
                  <a:srgbClr val="212121"/>
                </a:solidFill>
                <a:effectLst/>
                <a:latin typeface="Cambria" panose="02040503050406030204" pitchFamily="18" charset="0"/>
              </a:rPr>
              <a:t>Lack of necessity for super high affinity TCR-</a:t>
            </a:r>
            <a:r>
              <a:rPr lang="en-US" b="0" i="0" u="none" strike="noStrike" dirty="0" err="1">
                <a:solidFill>
                  <a:srgbClr val="212121"/>
                </a:solidFill>
                <a:effectLst/>
                <a:latin typeface="Cambria" panose="02040503050406030204" pitchFamily="18" charset="0"/>
              </a:rPr>
              <a:t>pMHC</a:t>
            </a:r>
            <a:r>
              <a:rPr lang="en-US" b="0" i="0" u="none" strike="noStrike" dirty="0">
                <a:solidFill>
                  <a:srgbClr val="212121"/>
                </a:solidFill>
                <a:effectLst/>
                <a:latin typeface="Cambria" panose="02040503050406030204" pitchFamily="18" charset="0"/>
              </a:rPr>
              <a:t> may support more alternative contacts ~= more </a:t>
            </a:r>
            <a:r>
              <a:rPr lang="en-US" b="0" i="0" u="none" strike="noStrike" dirty="0" err="1">
                <a:solidFill>
                  <a:srgbClr val="212121"/>
                </a:solidFill>
                <a:effectLst/>
                <a:latin typeface="Cambria" panose="02040503050406030204" pitchFamily="18" charset="0"/>
              </a:rPr>
              <a:t>crossreactive</a:t>
            </a:r>
            <a:r>
              <a:rPr lang="en-US" b="0" i="0" u="none" strike="noStrike" dirty="0">
                <a:solidFill>
                  <a:srgbClr val="212121"/>
                </a:solidFill>
                <a:effectLst/>
                <a:latin typeface="Cambria" panose="02040503050406030204" pitchFamily="18" charset="0"/>
              </a:rPr>
              <a:t> hypothesis (i.e. longer CDR3 may disrupt peak affinity but may allow more possible ok TCR-</a:t>
            </a:r>
            <a:r>
              <a:rPr lang="en-US" b="0" i="0" u="none" strike="noStrike" dirty="0" err="1">
                <a:solidFill>
                  <a:srgbClr val="212121"/>
                </a:solidFill>
                <a:effectLst/>
                <a:latin typeface="Cambria" panose="02040503050406030204" pitchFamily="18" charset="0"/>
              </a:rPr>
              <a:t>pMHC</a:t>
            </a:r>
            <a:r>
              <a:rPr lang="en-US" b="0" i="0" u="none" strike="noStrike" dirty="0">
                <a:solidFill>
                  <a:srgbClr val="212121"/>
                </a:solidFill>
                <a:effectLst/>
                <a:latin typeface="Cambria" panose="02040503050406030204" pitchFamily="18" charset="0"/>
              </a:rPr>
              <a:t> interactions sufficient to induce T cell activation)</a:t>
            </a:r>
          </a:p>
          <a:p>
            <a:endParaRPr lang="en-US" b="0" i="0" u="none" strike="noStrike" dirty="0">
              <a:solidFill>
                <a:srgbClr val="212121"/>
              </a:solidFill>
              <a:effectLst/>
              <a:latin typeface="Cambria" panose="02040503050406030204" pitchFamily="18" charset="0"/>
            </a:endParaRPr>
          </a:p>
          <a:p>
            <a:r>
              <a:rPr lang="en-US" b="0" i="0" u="none" strike="noStrike" dirty="0">
                <a:solidFill>
                  <a:srgbClr val="212121"/>
                </a:solidFill>
                <a:effectLst/>
                <a:latin typeface="Cambria" panose="02040503050406030204" pitchFamily="18" charset="0"/>
              </a:rPr>
              <a:t>Context of BRI/</a:t>
            </a:r>
            <a:r>
              <a:rPr lang="en-US" b="0" i="0" u="none" strike="noStrike" dirty="0" err="1">
                <a:solidFill>
                  <a:srgbClr val="212121"/>
                </a:solidFill>
                <a:effectLst/>
                <a:latin typeface="Cambria" panose="02040503050406030204" pitchFamily="18" charset="0"/>
              </a:rPr>
              <a:t>VDJdb</a:t>
            </a:r>
            <a:r>
              <a:rPr lang="en-US" b="0" i="0" u="none" strike="noStrike" dirty="0">
                <a:solidFill>
                  <a:srgbClr val="212121"/>
                </a:solidFill>
                <a:effectLst/>
                <a:latin typeface="Cambria" panose="02040503050406030204" pitchFamily="18" charset="0"/>
              </a:rPr>
              <a:t> data…</a:t>
            </a:r>
          </a:p>
          <a:p>
            <a:endParaRPr lang="en-US" b="0" i="0" u="none" strike="noStrike" dirty="0">
              <a:solidFill>
                <a:srgbClr val="212121"/>
              </a:solidFill>
              <a:effectLst/>
              <a:latin typeface="Cambria" panose="02040503050406030204" pitchFamily="18" charset="0"/>
            </a:endParaRPr>
          </a:p>
          <a:p>
            <a:r>
              <a:rPr lang="en-US" b="0" i="0" u="none" strike="noStrike" dirty="0">
                <a:solidFill>
                  <a:srgbClr val="212121"/>
                </a:solidFill>
                <a:effectLst/>
                <a:latin typeface="Cambria" panose="02040503050406030204" pitchFamily="18" charset="0"/>
              </a:rPr>
              <a:t>Public/shorter CD8 TRAs/higher </a:t>
            </a:r>
            <a:r>
              <a:rPr lang="en-US" b="0" i="0" u="none" strike="noStrike" dirty="0" err="1">
                <a:solidFill>
                  <a:srgbClr val="212121"/>
                </a:solidFill>
                <a:effectLst/>
                <a:latin typeface="Cambria" panose="02040503050406030204" pitchFamily="18" charset="0"/>
              </a:rPr>
              <a:t>pgen</a:t>
            </a:r>
            <a:r>
              <a:rPr lang="en-US" b="0" i="0" u="none" strike="noStrike" dirty="0">
                <a:solidFill>
                  <a:srgbClr val="212121"/>
                </a:solidFill>
                <a:effectLst/>
                <a:latin typeface="Cambria" panose="02040503050406030204" pitchFamily="18" charset="0"/>
              </a:rPr>
              <a:t> expected more </a:t>
            </a:r>
            <a:r>
              <a:rPr lang="en-US" b="0" i="0" u="none" strike="noStrike" dirty="0" err="1">
                <a:solidFill>
                  <a:srgbClr val="212121"/>
                </a:solidFill>
                <a:effectLst/>
                <a:latin typeface="Cambria" panose="02040503050406030204" pitchFamily="18" charset="0"/>
              </a:rPr>
              <a:t>crossreactive</a:t>
            </a:r>
            <a:r>
              <a:rPr lang="en-US" b="0" i="0" u="none" strike="noStrike" dirty="0">
                <a:solidFill>
                  <a:srgbClr val="212121"/>
                </a:solidFill>
                <a:effectLst/>
                <a:latin typeface="Cambria" panose="02040503050406030204" pitchFamily="18" charset="0"/>
              </a:rPr>
              <a:t> from BRI/</a:t>
            </a:r>
            <a:r>
              <a:rPr lang="en-US" b="0" i="0" u="none" strike="noStrike" dirty="0" err="1">
                <a:solidFill>
                  <a:srgbClr val="212121"/>
                </a:solidFill>
                <a:effectLst/>
                <a:latin typeface="Cambria" panose="02040503050406030204" pitchFamily="18" charset="0"/>
              </a:rPr>
              <a:t>VDJdb</a:t>
            </a:r>
            <a:r>
              <a:rPr lang="en-US" b="0" i="0" u="none" strike="noStrike" dirty="0">
                <a:solidFill>
                  <a:srgbClr val="212121"/>
                </a:solidFill>
                <a:effectLst/>
                <a:latin typeface="Cambria" panose="02040503050406030204" pitchFamily="18" charset="0"/>
              </a:rPr>
              <a:t> data... (</a:t>
            </a:r>
            <a:r>
              <a:rPr lang="en-US" b="0" i="0" u="none" strike="noStrike" dirty="0" err="1">
                <a:solidFill>
                  <a:srgbClr val="212121"/>
                </a:solidFill>
                <a:effectLst/>
                <a:latin typeface="Cambria" panose="02040503050406030204" pitchFamily="18" charset="0"/>
              </a:rPr>
              <a:t>VDJdb</a:t>
            </a:r>
            <a:r>
              <a:rPr lang="en-US" b="0" i="0" u="none" strike="noStrike" dirty="0">
                <a:solidFill>
                  <a:srgbClr val="212121"/>
                </a:solidFill>
                <a:effectLst/>
                <a:latin typeface="Cambria" panose="02040503050406030204" pitchFamily="18" charset="0"/>
              </a:rPr>
              <a:t> not </a:t>
            </a:r>
            <a:r>
              <a:rPr lang="en-US" b="0" i="0" u="none" strike="noStrike" dirty="0" err="1">
                <a:solidFill>
                  <a:srgbClr val="212121"/>
                </a:solidFill>
                <a:effectLst/>
                <a:latin typeface="Cambria" panose="02040503050406030204" pitchFamily="18" charset="0"/>
              </a:rPr>
              <a:t>pgen</a:t>
            </a:r>
            <a:r>
              <a:rPr lang="en-US" b="0" i="0" u="none" strike="noStrike" dirty="0">
                <a:solidFill>
                  <a:srgbClr val="212121"/>
                </a:solidFill>
                <a:effectLst/>
                <a:latin typeface="Cambria" panose="02040503050406030204" pitchFamily="18" charset="0"/>
              </a:rPr>
              <a:t>, BRI all 3)</a:t>
            </a:r>
          </a:p>
          <a:p>
            <a:endParaRPr lang="en-US" b="0" i="0" u="none" strike="noStrike" dirty="0">
              <a:solidFill>
                <a:srgbClr val="212121"/>
              </a:solidFill>
              <a:effectLst/>
              <a:latin typeface="Cambria" panose="02040503050406030204" pitchFamily="18" charset="0"/>
            </a:endParaRPr>
          </a:p>
        </p:txBody>
      </p:sp>
      <p:sp>
        <p:nvSpPr>
          <p:cNvPr id="4" name="Slide Number Placeholder 3">
            <a:extLst>
              <a:ext uri="{FF2B5EF4-FFF2-40B4-BE49-F238E27FC236}">
                <a16:creationId xmlns:a16="http://schemas.microsoft.com/office/drawing/2014/main" id="{E6805331-9119-1300-9EBD-B7D430F65B48}"/>
              </a:ext>
            </a:extLst>
          </p:cNvPr>
          <p:cNvSpPr>
            <a:spLocks noGrp="1"/>
          </p:cNvSpPr>
          <p:nvPr>
            <p:ph type="sldNum" sz="quarter" idx="5"/>
          </p:nvPr>
        </p:nvSpPr>
        <p:spPr/>
        <p:txBody>
          <a:bodyPr/>
          <a:lstStyle/>
          <a:p>
            <a:fld id="{061BAA8C-FDC6-D345-B4E0-3B02449209FB}" type="slidenum">
              <a:rPr lang="en-US" smtClean="0"/>
              <a:t>34</a:t>
            </a:fld>
            <a:endParaRPr lang="en-US"/>
          </a:p>
        </p:txBody>
      </p:sp>
    </p:spTree>
    <p:extLst>
      <p:ext uri="{BB962C8B-B14F-4D97-AF65-F5344CB8AC3E}">
        <p14:creationId xmlns:p14="http://schemas.microsoft.com/office/powerpoint/2010/main" val="102838966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u="none" strike="noStrike" dirty="0">
              <a:solidFill>
                <a:srgbClr val="212121"/>
              </a:solidFill>
              <a:effectLst/>
              <a:latin typeface="Cambria" panose="02040503050406030204" pitchFamily="18" charset="0"/>
            </a:endParaRPr>
          </a:p>
        </p:txBody>
      </p:sp>
      <p:sp>
        <p:nvSpPr>
          <p:cNvPr id="4" name="Slide Number Placeholder 3"/>
          <p:cNvSpPr>
            <a:spLocks noGrp="1"/>
          </p:cNvSpPr>
          <p:nvPr>
            <p:ph type="sldNum" sz="quarter" idx="5"/>
          </p:nvPr>
        </p:nvSpPr>
        <p:spPr/>
        <p:txBody>
          <a:bodyPr/>
          <a:lstStyle/>
          <a:p>
            <a:fld id="{061BAA8C-FDC6-D345-B4E0-3B02449209FB}" type="slidenum">
              <a:rPr lang="en-US" smtClean="0"/>
              <a:t>35</a:t>
            </a:fld>
            <a:endParaRPr lang="en-US"/>
          </a:p>
        </p:txBody>
      </p:sp>
    </p:spTree>
    <p:extLst>
      <p:ext uri="{BB962C8B-B14F-4D97-AF65-F5344CB8AC3E}">
        <p14:creationId xmlns:p14="http://schemas.microsoft.com/office/powerpoint/2010/main" val="370338834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u="none" strike="noStrike" dirty="0">
              <a:solidFill>
                <a:srgbClr val="212121"/>
              </a:solidFill>
              <a:effectLst/>
              <a:latin typeface="Cambria" panose="02040503050406030204" pitchFamily="18" charset="0"/>
            </a:endParaRPr>
          </a:p>
        </p:txBody>
      </p:sp>
      <p:sp>
        <p:nvSpPr>
          <p:cNvPr id="4" name="Slide Number Placeholder 3"/>
          <p:cNvSpPr>
            <a:spLocks noGrp="1"/>
          </p:cNvSpPr>
          <p:nvPr>
            <p:ph type="sldNum" sz="quarter" idx="5"/>
          </p:nvPr>
        </p:nvSpPr>
        <p:spPr/>
        <p:txBody>
          <a:bodyPr/>
          <a:lstStyle/>
          <a:p>
            <a:fld id="{061BAA8C-FDC6-D345-B4E0-3B02449209FB}" type="slidenum">
              <a:rPr lang="en-US" smtClean="0"/>
              <a:t>36</a:t>
            </a:fld>
            <a:endParaRPr lang="en-US"/>
          </a:p>
        </p:txBody>
      </p:sp>
    </p:spTree>
    <p:extLst>
      <p:ext uri="{BB962C8B-B14F-4D97-AF65-F5344CB8AC3E}">
        <p14:creationId xmlns:p14="http://schemas.microsoft.com/office/powerpoint/2010/main" val="60509172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u="none" strike="noStrike" dirty="0">
              <a:solidFill>
                <a:srgbClr val="212121"/>
              </a:solidFill>
              <a:effectLst/>
              <a:latin typeface="Cambria" panose="02040503050406030204" pitchFamily="18" charset="0"/>
            </a:endParaRPr>
          </a:p>
        </p:txBody>
      </p:sp>
      <p:sp>
        <p:nvSpPr>
          <p:cNvPr id="4" name="Slide Number Placeholder 3"/>
          <p:cNvSpPr>
            <a:spLocks noGrp="1"/>
          </p:cNvSpPr>
          <p:nvPr>
            <p:ph type="sldNum" sz="quarter" idx="5"/>
          </p:nvPr>
        </p:nvSpPr>
        <p:spPr/>
        <p:txBody>
          <a:bodyPr/>
          <a:lstStyle/>
          <a:p>
            <a:fld id="{061BAA8C-FDC6-D345-B4E0-3B02449209FB}" type="slidenum">
              <a:rPr lang="en-US" smtClean="0"/>
              <a:t>37</a:t>
            </a:fld>
            <a:endParaRPr lang="en-US"/>
          </a:p>
        </p:txBody>
      </p:sp>
    </p:spTree>
    <p:extLst>
      <p:ext uri="{BB962C8B-B14F-4D97-AF65-F5344CB8AC3E}">
        <p14:creationId xmlns:p14="http://schemas.microsoft.com/office/powerpoint/2010/main" val="86112189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874566-DA1C-A0A4-2B7D-4B8CF1BF838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DA7DF68-355C-8CE9-8CA9-639411528AA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2121B0B-6F19-36AF-94A6-9E381D813755}"/>
              </a:ext>
            </a:extLst>
          </p:cNvPr>
          <p:cNvSpPr>
            <a:spLocks noGrp="1"/>
          </p:cNvSpPr>
          <p:nvPr>
            <p:ph type="body" idx="1"/>
          </p:nvPr>
        </p:nvSpPr>
        <p:spPr/>
        <p:txBody>
          <a:bodyPr/>
          <a:lstStyle/>
          <a:p>
            <a:r>
              <a:rPr lang="en-US" b="1" i="0" u="none" strike="noStrike" dirty="0">
                <a:solidFill>
                  <a:srgbClr val="212121"/>
                </a:solidFill>
                <a:effectLst/>
                <a:latin typeface="Cambria" panose="02040503050406030204" pitchFamily="18" charset="0"/>
              </a:rPr>
              <a:t>80 clonotypes/bin (not </a:t>
            </a:r>
            <a:r>
              <a:rPr lang="en-US" b="1" i="0" u="none" strike="noStrike" dirty="0" err="1">
                <a:solidFill>
                  <a:srgbClr val="212121"/>
                </a:solidFill>
                <a:effectLst/>
                <a:latin typeface="Cambria" panose="02040503050406030204" pitchFamily="18" charset="0"/>
              </a:rPr>
              <a:t>downsampled</a:t>
            </a:r>
            <a:r>
              <a:rPr lang="en-US" b="1" i="0" u="none" strike="noStrike" dirty="0">
                <a:solidFill>
                  <a:srgbClr val="212121"/>
                </a:solidFill>
                <a:effectLst/>
                <a:latin typeface="Cambria" panose="02040503050406030204" pitchFamily="18" charset="0"/>
              </a:rPr>
              <a:t>), 52 </a:t>
            </a:r>
            <a:r>
              <a:rPr lang="en-US" b="1" i="0" u="none" strike="noStrike" dirty="0" err="1">
                <a:solidFill>
                  <a:srgbClr val="212121"/>
                </a:solidFill>
                <a:effectLst/>
                <a:latin typeface="Cambria" panose="02040503050406030204" pitchFamily="18" charset="0"/>
              </a:rPr>
              <a:t>clonos</a:t>
            </a:r>
            <a:r>
              <a:rPr lang="en-US" b="1" i="0" u="none" strike="noStrike" dirty="0">
                <a:solidFill>
                  <a:srgbClr val="212121"/>
                </a:solidFill>
                <a:effectLst/>
                <a:latin typeface="Cambria" panose="02040503050406030204" pitchFamily="18" charset="0"/>
              </a:rPr>
              <a:t>/bin if </a:t>
            </a:r>
            <a:r>
              <a:rPr lang="en-US" b="1" i="0" u="none" strike="noStrike" dirty="0" err="1">
                <a:solidFill>
                  <a:srgbClr val="212121"/>
                </a:solidFill>
                <a:effectLst/>
                <a:latin typeface="Cambria" panose="02040503050406030204" pitchFamily="18" charset="0"/>
              </a:rPr>
              <a:t>downsampled</a:t>
            </a:r>
            <a:endParaRPr lang="en-US" b="1" i="0" u="none" strike="noStrike" dirty="0">
              <a:solidFill>
                <a:srgbClr val="212121"/>
              </a:solidFill>
              <a:effectLst/>
              <a:latin typeface="Cambria" panose="02040503050406030204" pitchFamily="18" charset="0"/>
            </a:endParaRPr>
          </a:p>
        </p:txBody>
      </p:sp>
      <p:sp>
        <p:nvSpPr>
          <p:cNvPr id="4" name="Slide Number Placeholder 3">
            <a:extLst>
              <a:ext uri="{FF2B5EF4-FFF2-40B4-BE49-F238E27FC236}">
                <a16:creationId xmlns:a16="http://schemas.microsoft.com/office/drawing/2014/main" id="{AE6B6C9F-80B0-F87C-57B2-6EC2455CC9F4}"/>
              </a:ext>
            </a:extLst>
          </p:cNvPr>
          <p:cNvSpPr>
            <a:spLocks noGrp="1"/>
          </p:cNvSpPr>
          <p:nvPr>
            <p:ph type="sldNum" sz="quarter" idx="5"/>
          </p:nvPr>
        </p:nvSpPr>
        <p:spPr/>
        <p:txBody>
          <a:bodyPr/>
          <a:lstStyle/>
          <a:p>
            <a:fld id="{061BAA8C-FDC6-D345-B4E0-3B02449209FB}" type="slidenum">
              <a:rPr lang="en-US" smtClean="0"/>
              <a:t>38</a:t>
            </a:fld>
            <a:endParaRPr lang="en-US"/>
          </a:p>
        </p:txBody>
      </p:sp>
    </p:spTree>
    <p:extLst>
      <p:ext uri="{BB962C8B-B14F-4D97-AF65-F5344CB8AC3E}">
        <p14:creationId xmlns:p14="http://schemas.microsoft.com/office/powerpoint/2010/main" val="329439211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FBA30E-1E93-2265-245E-A37F70B4FED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E09F4F6-D94A-0F66-39EF-062A5CDA103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CCF529-FC74-9A82-9828-8404ECB9B45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p:txBody>
      </p:sp>
      <p:sp>
        <p:nvSpPr>
          <p:cNvPr id="4" name="Slide Number Placeholder 3">
            <a:extLst>
              <a:ext uri="{FF2B5EF4-FFF2-40B4-BE49-F238E27FC236}">
                <a16:creationId xmlns:a16="http://schemas.microsoft.com/office/drawing/2014/main" id="{60B5879A-9AA7-1282-86F4-600B0E096137}"/>
              </a:ext>
            </a:extLst>
          </p:cNvPr>
          <p:cNvSpPr>
            <a:spLocks noGrp="1"/>
          </p:cNvSpPr>
          <p:nvPr>
            <p:ph type="sldNum" sz="quarter" idx="5"/>
          </p:nvPr>
        </p:nvSpPr>
        <p:spPr/>
        <p:txBody>
          <a:bodyPr/>
          <a:lstStyle/>
          <a:p>
            <a:fld id="{061BAA8C-FDC6-D345-B4E0-3B02449209FB}" type="slidenum">
              <a:rPr lang="en-US" smtClean="0"/>
              <a:t>39</a:t>
            </a:fld>
            <a:endParaRPr lang="en-US"/>
          </a:p>
        </p:txBody>
      </p:sp>
    </p:spTree>
    <p:extLst>
      <p:ext uri="{BB962C8B-B14F-4D97-AF65-F5344CB8AC3E}">
        <p14:creationId xmlns:p14="http://schemas.microsoft.com/office/powerpoint/2010/main" val="6236080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C3C61E-00F3-0C88-497C-ED27F5C6F78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DD05CE-E6E2-4788-9628-69C1FEA0FC0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CA2AC61-9BE9-7B2C-AB15-4979AE3A2D2C}"/>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222222"/>
                </a:solidFill>
                <a:effectLst/>
                <a:latin typeface="Merriweather" panose="020F0502020204030204" pitchFamily="34" charset="0"/>
              </a:rPr>
              <a:t>In 2011, ipilimumab (</a:t>
            </a:r>
            <a:r>
              <a:rPr lang="en-US" b="0" i="0" u="none" strike="noStrike" dirty="0" err="1">
                <a:solidFill>
                  <a:srgbClr val="222222"/>
                </a:solidFill>
                <a:effectLst/>
                <a:latin typeface="Merriweather" panose="020F0502020204030204" pitchFamily="34" charset="0"/>
              </a:rPr>
              <a:t>Yervoy</a:t>
            </a:r>
            <a:r>
              <a:rPr lang="en-US" b="0" i="0" u="none" strike="noStrike" dirty="0">
                <a:solidFill>
                  <a:srgbClr val="222222"/>
                </a:solidFill>
                <a:effectLst/>
                <a:latin typeface="Merriweather" panose="020F0502020204030204" pitchFamily="34" charset="0"/>
              </a:rPr>
              <a:t>) became the first ICI to receive FDA approval for metastatic melanoma. As of 2023, it remains the only CTLA-4 targeting ICI that received FDA approval</a:t>
            </a: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Mechanisms of immune-related adverse events during the treatment of cancer with immune checkpoint inhibitors</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anti-CTLA-4 and anti-PD-1/PD-L1 antibodies called "immune enhancers" and "immune normalizers" (normalizing T cell immunity in tumor microenvironment), respectively, consistent with PD-1 blockade having less </a:t>
            </a:r>
            <a:r>
              <a:rPr lang="en-US" b="0" dirty="0" err="1">
                <a:solidFill>
                  <a:srgbClr val="569CD6"/>
                </a:solidFill>
                <a:effectLst/>
                <a:latin typeface="Menlo" panose="020B0609030804020204" pitchFamily="49" charset="0"/>
              </a:rPr>
              <a:t>irAEs</a:t>
            </a:r>
            <a:endParaRPr lang="en-US" b="0" dirty="0">
              <a:solidFill>
                <a:srgbClr val="CCCCCC"/>
              </a:solidFill>
              <a:effectLst/>
              <a:latin typeface="Menlo" panose="020B0609030804020204" pitchFamily="49" charset="0"/>
            </a:endParaRPr>
          </a:p>
        </p:txBody>
      </p:sp>
      <p:sp>
        <p:nvSpPr>
          <p:cNvPr id="4" name="Slide Number Placeholder 3">
            <a:extLst>
              <a:ext uri="{FF2B5EF4-FFF2-40B4-BE49-F238E27FC236}">
                <a16:creationId xmlns:a16="http://schemas.microsoft.com/office/drawing/2014/main" id="{EE938D8E-2ADE-1AE6-97DD-56BD516B4FBC}"/>
              </a:ext>
            </a:extLst>
          </p:cNvPr>
          <p:cNvSpPr>
            <a:spLocks noGrp="1"/>
          </p:cNvSpPr>
          <p:nvPr>
            <p:ph type="sldNum" sz="quarter" idx="5"/>
          </p:nvPr>
        </p:nvSpPr>
        <p:spPr/>
        <p:txBody>
          <a:bodyPr/>
          <a:lstStyle/>
          <a:p>
            <a:fld id="{061BAA8C-FDC6-D345-B4E0-3B02449209FB}" type="slidenum">
              <a:rPr lang="en-US" smtClean="0"/>
              <a:t>4</a:t>
            </a:fld>
            <a:endParaRPr lang="en-US"/>
          </a:p>
        </p:txBody>
      </p:sp>
    </p:spTree>
    <p:extLst>
      <p:ext uri="{BB962C8B-B14F-4D97-AF65-F5344CB8AC3E}">
        <p14:creationId xmlns:p14="http://schemas.microsoft.com/office/powerpoint/2010/main" val="319939214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9EE1F2-C1AF-9E1D-2FF0-46FA001F8F9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3393536-2CB9-3EA3-05A7-4E4CBD8B470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56BDCCE-0FEF-BDFB-9514-FD582AAE7B52}"/>
              </a:ext>
            </a:extLst>
          </p:cNvPr>
          <p:cNvSpPr>
            <a:spLocks noGrp="1"/>
          </p:cNvSpPr>
          <p:nvPr>
            <p:ph type="body" idx="1"/>
          </p:nvPr>
        </p:nvSpPr>
        <p:spPr/>
        <p:txBody>
          <a:bodyPr/>
          <a:lstStyle/>
          <a:p>
            <a:r>
              <a:rPr lang="en-US" dirty="0"/>
              <a:t>MAITs most public/converged (TRA), as expected</a:t>
            </a:r>
            <a:endParaRPr lang="en-US" b="0" dirty="0">
              <a:solidFill>
                <a:srgbClr val="CCCCCC"/>
              </a:solidFill>
              <a:effectLst/>
              <a:latin typeface="Menlo" panose="020B0609030804020204" pitchFamily="49" charset="0"/>
            </a:endParaRPr>
          </a:p>
        </p:txBody>
      </p:sp>
      <p:sp>
        <p:nvSpPr>
          <p:cNvPr id="4" name="Slide Number Placeholder 3">
            <a:extLst>
              <a:ext uri="{FF2B5EF4-FFF2-40B4-BE49-F238E27FC236}">
                <a16:creationId xmlns:a16="http://schemas.microsoft.com/office/drawing/2014/main" id="{E61D91B0-2A03-AD49-6FA4-BF9CAE5C683B}"/>
              </a:ext>
            </a:extLst>
          </p:cNvPr>
          <p:cNvSpPr>
            <a:spLocks noGrp="1"/>
          </p:cNvSpPr>
          <p:nvPr>
            <p:ph type="sldNum" sz="quarter" idx="5"/>
          </p:nvPr>
        </p:nvSpPr>
        <p:spPr/>
        <p:txBody>
          <a:bodyPr/>
          <a:lstStyle/>
          <a:p>
            <a:fld id="{061BAA8C-FDC6-D345-B4E0-3B02449209FB}" type="slidenum">
              <a:rPr lang="en-US" smtClean="0"/>
              <a:t>40</a:t>
            </a:fld>
            <a:endParaRPr lang="en-US"/>
          </a:p>
        </p:txBody>
      </p:sp>
    </p:spTree>
    <p:extLst>
      <p:ext uri="{BB962C8B-B14F-4D97-AF65-F5344CB8AC3E}">
        <p14:creationId xmlns:p14="http://schemas.microsoft.com/office/powerpoint/2010/main" val="332472459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C189AB-668C-F404-9BE9-1E3E801AC9A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C37AE22-D6C7-6B4F-CBE3-175B4315E8F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BFF3861-A123-BC3A-9C2F-D2A3907BF790}"/>
              </a:ext>
            </a:extLst>
          </p:cNvPr>
          <p:cNvSpPr>
            <a:spLocks noGrp="1"/>
          </p:cNvSpPr>
          <p:nvPr>
            <p:ph type="body" idx="1"/>
          </p:nvPr>
        </p:nvSpPr>
        <p:spPr/>
        <p:txBody>
          <a:bodyPr/>
          <a:lstStyle/>
          <a:p>
            <a:endParaRPr lang="en-US" b="0" dirty="0">
              <a:solidFill>
                <a:srgbClr val="CCCCCC"/>
              </a:solidFill>
              <a:effectLst/>
              <a:latin typeface="Menlo" panose="020B0609030804020204" pitchFamily="49" charset="0"/>
            </a:endParaRPr>
          </a:p>
        </p:txBody>
      </p:sp>
      <p:sp>
        <p:nvSpPr>
          <p:cNvPr id="4" name="Slide Number Placeholder 3">
            <a:extLst>
              <a:ext uri="{FF2B5EF4-FFF2-40B4-BE49-F238E27FC236}">
                <a16:creationId xmlns:a16="http://schemas.microsoft.com/office/drawing/2014/main" id="{A7B24567-12BA-67EE-BA5F-1C7320DF6734}"/>
              </a:ext>
            </a:extLst>
          </p:cNvPr>
          <p:cNvSpPr>
            <a:spLocks noGrp="1"/>
          </p:cNvSpPr>
          <p:nvPr>
            <p:ph type="sldNum" sz="quarter" idx="5"/>
          </p:nvPr>
        </p:nvSpPr>
        <p:spPr/>
        <p:txBody>
          <a:bodyPr/>
          <a:lstStyle/>
          <a:p>
            <a:fld id="{061BAA8C-FDC6-D345-B4E0-3B02449209FB}" type="slidenum">
              <a:rPr lang="en-US" smtClean="0"/>
              <a:t>41</a:t>
            </a:fld>
            <a:endParaRPr lang="en-US"/>
          </a:p>
        </p:txBody>
      </p:sp>
    </p:spTree>
    <p:extLst>
      <p:ext uri="{BB962C8B-B14F-4D97-AF65-F5344CB8AC3E}">
        <p14:creationId xmlns:p14="http://schemas.microsoft.com/office/powerpoint/2010/main" val="406766316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1D0D0F-7263-B744-97A7-A46F36EBB5F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45BCFFF-95FE-030B-7A27-6F8476298FA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C0CAA5D-43F3-B830-D4C4-AC210BC18613}"/>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Immune-related adverse events in various organs caused by checkpoint inhibitors</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err="1">
                <a:solidFill>
                  <a:srgbClr val="569CD6"/>
                </a:solidFill>
                <a:effectLst/>
                <a:latin typeface="Menlo" panose="020B0609030804020204" pitchFamily="49" charset="0"/>
              </a:rPr>
              <a:t>irAEs</a:t>
            </a:r>
            <a:r>
              <a:rPr lang="en-US" b="0" dirty="0">
                <a:solidFill>
                  <a:srgbClr val="569CD6"/>
                </a:solidFill>
                <a:effectLst/>
                <a:latin typeface="Menlo" panose="020B0609030804020204" pitchFamily="49" charset="0"/>
              </a:rPr>
              <a:t> progress more rapidly than autoimmune conditions, also transient often with quick recovery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severe </a:t>
            </a:r>
            <a:r>
              <a:rPr lang="en-US" b="0" dirty="0" err="1">
                <a:solidFill>
                  <a:srgbClr val="569CD6"/>
                </a:solidFill>
                <a:effectLst/>
                <a:latin typeface="Menlo" panose="020B0609030804020204" pitchFamily="49" charset="0"/>
              </a:rPr>
              <a:t>irAEs</a:t>
            </a:r>
            <a:r>
              <a:rPr lang="en-US" b="0" dirty="0">
                <a:solidFill>
                  <a:srgbClr val="569CD6"/>
                </a:solidFill>
                <a:effectLst/>
                <a:latin typeface="Menlo" panose="020B0609030804020204" pitchFamily="49" charset="0"/>
              </a:rPr>
              <a:t> may represent a subclinical or latent autoimmune state that is unmasked upon ICI treatment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Menlo" panose="020B0609030804020204" pitchFamily="49" charset="0"/>
              </a:rPr>
              <a:t>Perhaps worth trying to make analogy between viral infections </a:t>
            </a:r>
            <a:r>
              <a:rPr lang="en-US" b="0" dirty="0" err="1">
                <a:solidFill>
                  <a:srgbClr val="CCCCCC"/>
                </a:solidFill>
                <a:effectLst/>
                <a:latin typeface="Menlo" panose="020B0609030804020204" pitchFamily="49" charset="0"/>
              </a:rPr>
              <a:t>preceeding</a:t>
            </a:r>
            <a:r>
              <a:rPr lang="en-US" b="0" dirty="0">
                <a:solidFill>
                  <a:srgbClr val="CCCCCC"/>
                </a:solidFill>
                <a:effectLst/>
                <a:latin typeface="Menlo" panose="020B0609030804020204" pitchFamily="49" charset="0"/>
              </a:rPr>
              <a:t> autoimmunity and tumor response </a:t>
            </a:r>
            <a:r>
              <a:rPr lang="en-US" b="0" dirty="0" err="1">
                <a:solidFill>
                  <a:srgbClr val="CCCCCC"/>
                </a:solidFill>
                <a:effectLst/>
                <a:latin typeface="Menlo" panose="020B0609030804020204" pitchFamily="49" charset="0"/>
              </a:rPr>
              <a:t>preceeding</a:t>
            </a:r>
            <a:r>
              <a:rPr lang="en-US" b="0" dirty="0">
                <a:solidFill>
                  <a:srgbClr val="CCCCCC"/>
                </a:solidFill>
                <a:effectLst/>
                <a:latin typeface="Menlo" panose="020B0609030804020204" pitchFamily="49" charset="0"/>
              </a:rPr>
              <a:t> </a:t>
            </a:r>
            <a:r>
              <a:rPr lang="en-US" b="0" dirty="0" err="1">
                <a:solidFill>
                  <a:srgbClr val="CCCCCC"/>
                </a:solidFill>
                <a:effectLst/>
                <a:latin typeface="Menlo" panose="020B0609030804020204" pitchFamily="49" charset="0"/>
              </a:rPr>
              <a:t>irAEs</a:t>
            </a:r>
            <a:r>
              <a:rPr lang="en-US" b="0" dirty="0">
                <a:solidFill>
                  <a:srgbClr val="CCCCCC"/>
                </a:solidFill>
                <a:effectLst/>
                <a:latin typeface="Menlo" panose="020B06090308040202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569CD6"/>
                </a:solidFill>
                <a:effectLst/>
                <a:latin typeface="Menlo" panose="020B0609030804020204" pitchFamily="49" charset="0"/>
              </a:rPr>
              <a:t>Immune-related adverse events in various organs caused by checkpoint inhibitors</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err="1">
                <a:solidFill>
                  <a:srgbClr val="569CD6"/>
                </a:solidFill>
                <a:effectLst/>
                <a:latin typeface="Menlo" panose="020B0609030804020204" pitchFamily="49" charset="0"/>
              </a:rPr>
              <a:t>irAEs</a:t>
            </a:r>
            <a:r>
              <a:rPr lang="en-US" b="1" dirty="0">
                <a:solidFill>
                  <a:srgbClr val="569CD6"/>
                </a:solidFill>
                <a:effectLst/>
                <a:latin typeface="Menlo" panose="020B0609030804020204" pitchFamily="49" charset="0"/>
              </a:rPr>
              <a:t> progress more rapidly than autoimmune conditions, also transient often with quick recovery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569CD6"/>
                </a:solidFill>
                <a:effectLst/>
                <a:latin typeface="Menlo" panose="020B0609030804020204" pitchFamily="49" charset="0"/>
              </a:rPr>
              <a:t>CTLA-4 and PD-1 signaling converge on Akt, regulator of T cell activation</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569CD6"/>
                </a:solidFill>
                <a:effectLst/>
                <a:latin typeface="Menlo" panose="020B0609030804020204" pitchFamily="49" charset="0"/>
              </a:rPr>
              <a:t>CTLA-4 blockade induces more diversified T cells (including autoreactive ones), PD-1 blockade induce more clonal TCR repertoire and proliferation of </a:t>
            </a:r>
            <a:r>
              <a:rPr lang="en-US" b="1" dirty="0" err="1">
                <a:solidFill>
                  <a:srgbClr val="569CD6"/>
                </a:solidFill>
                <a:effectLst/>
                <a:latin typeface="Menlo" panose="020B0609030804020204" pitchFamily="49" charset="0"/>
              </a:rPr>
              <a:t>intratumoral</a:t>
            </a:r>
            <a:r>
              <a:rPr lang="en-US" b="1" dirty="0">
                <a:solidFill>
                  <a:srgbClr val="569CD6"/>
                </a:solidFill>
                <a:effectLst/>
                <a:latin typeface="Menlo" panose="020B0609030804020204" pitchFamily="49" charset="0"/>
              </a:rPr>
              <a:t> CD8</a:t>
            </a:r>
            <a:r>
              <a:rPr lang="en-US" b="1" dirty="0">
                <a:solidFill>
                  <a:srgbClr val="808080"/>
                </a:solidFill>
                <a:effectLst/>
                <a:latin typeface="Menlo" panose="020B0609030804020204" pitchFamily="49" charset="0"/>
              </a:rPr>
              <a:t>&lt;</a:t>
            </a:r>
            <a:r>
              <a:rPr lang="en-US" b="1" dirty="0">
                <a:solidFill>
                  <a:srgbClr val="569CD6"/>
                </a:solidFill>
                <a:effectLst/>
                <a:latin typeface="Menlo" panose="020B0609030804020204" pitchFamily="49" charset="0"/>
              </a:rPr>
              <a:t>sup</a:t>
            </a:r>
            <a:r>
              <a:rPr lang="en-US" b="1" dirty="0">
                <a:solidFill>
                  <a:srgbClr val="808080"/>
                </a:solidFill>
                <a:effectLst/>
                <a:latin typeface="Menlo" panose="020B0609030804020204" pitchFamily="49" charset="0"/>
              </a:rPr>
              <a:t>&gt;</a:t>
            </a:r>
            <a:r>
              <a:rPr lang="en-US" b="1" dirty="0">
                <a:solidFill>
                  <a:srgbClr val="569CD6"/>
                </a:solidFill>
                <a:effectLst/>
                <a:latin typeface="Menlo" panose="020B0609030804020204" pitchFamily="49" charset="0"/>
              </a:rPr>
              <a:t>+</a:t>
            </a:r>
            <a:r>
              <a:rPr lang="en-US" b="1" dirty="0">
                <a:solidFill>
                  <a:srgbClr val="808080"/>
                </a:solidFill>
                <a:effectLst/>
                <a:latin typeface="Menlo" panose="020B0609030804020204" pitchFamily="49" charset="0"/>
              </a:rPr>
              <a:t>&lt;/</a:t>
            </a:r>
            <a:r>
              <a:rPr lang="en-US" b="1" dirty="0">
                <a:solidFill>
                  <a:srgbClr val="569CD6"/>
                </a:solidFill>
                <a:effectLst/>
                <a:latin typeface="Menlo" panose="020B0609030804020204" pitchFamily="49" charset="0"/>
              </a:rPr>
              <a:t>sup</a:t>
            </a:r>
            <a:r>
              <a:rPr lang="en-US" b="1" dirty="0">
                <a:solidFill>
                  <a:srgbClr val="808080"/>
                </a:solidFill>
                <a:effectLst/>
                <a:latin typeface="Menlo" panose="020B0609030804020204" pitchFamily="49" charset="0"/>
              </a:rPr>
              <a:t>&gt;</a:t>
            </a:r>
            <a:r>
              <a:rPr lang="en-US" b="1" dirty="0">
                <a:solidFill>
                  <a:srgbClr val="569CD6"/>
                </a:solidFill>
                <a:effectLst/>
                <a:latin typeface="Menlo" panose="020B0609030804020204" pitchFamily="49" charset="0"/>
              </a:rPr>
              <a:t> T cells</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569CD6"/>
                </a:solidFill>
                <a:effectLst/>
                <a:latin typeface="Menlo" panose="020B0609030804020204" pitchFamily="49" charset="0"/>
              </a:rPr>
              <a:t>severe </a:t>
            </a:r>
            <a:r>
              <a:rPr lang="en-US" b="1" dirty="0" err="1">
                <a:solidFill>
                  <a:srgbClr val="569CD6"/>
                </a:solidFill>
                <a:effectLst/>
                <a:latin typeface="Menlo" panose="020B0609030804020204" pitchFamily="49" charset="0"/>
              </a:rPr>
              <a:t>irAEs</a:t>
            </a:r>
            <a:r>
              <a:rPr lang="en-US" b="1" dirty="0">
                <a:solidFill>
                  <a:srgbClr val="569CD6"/>
                </a:solidFill>
                <a:effectLst/>
                <a:latin typeface="Menlo" panose="020B0609030804020204" pitchFamily="49" charset="0"/>
              </a:rPr>
              <a:t> may represent a subclinical or latent autoimmune state that is unmasked upon ICI treatment</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p:txBody>
      </p:sp>
      <p:sp>
        <p:nvSpPr>
          <p:cNvPr id="4" name="Slide Number Placeholder 3">
            <a:extLst>
              <a:ext uri="{FF2B5EF4-FFF2-40B4-BE49-F238E27FC236}">
                <a16:creationId xmlns:a16="http://schemas.microsoft.com/office/drawing/2014/main" id="{C7763B45-94D7-C9A6-AB82-A2FF6CD56C0B}"/>
              </a:ext>
            </a:extLst>
          </p:cNvPr>
          <p:cNvSpPr>
            <a:spLocks noGrp="1"/>
          </p:cNvSpPr>
          <p:nvPr>
            <p:ph type="sldNum" sz="quarter" idx="5"/>
          </p:nvPr>
        </p:nvSpPr>
        <p:spPr/>
        <p:txBody>
          <a:bodyPr/>
          <a:lstStyle/>
          <a:p>
            <a:fld id="{061BAA8C-FDC6-D345-B4E0-3B02449209FB}" type="slidenum">
              <a:rPr lang="en-US" smtClean="0"/>
              <a:t>42</a:t>
            </a:fld>
            <a:endParaRPr lang="en-US"/>
          </a:p>
        </p:txBody>
      </p:sp>
    </p:spTree>
    <p:extLst>
      <p:ext uri="{BB962C8B-B14F-4D97-AF65-F5344CB8AC3E}">
        <p14:creationId xmlns:p14="http://schemas.microsoft.com/office/powerpoint/2010/main" val="122500080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1F1F1F"/>
                </a:solidFill>
                <a:effectLst/>
                <a:latin typeface="ElsevierGulliver"/>
              </a:rPr>
              <a:t>Picture: Advanced materials for management of immune-related adverse events induced by immune checkpoint inhibitors</a:t>
            </a: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Distinct cellular mechanisms underlie anti-CTLA-4 and anti-PD-1 checkpoint blockade</a:t>
            </a:r>
          </a:p>
          <a:p>
            <a:r>
              <a:rPr lang="en-US" b="0" dirty="0">
                <a:solidFill>
                  <a:srgbClr val="569CD6"/>
                </a:solidFill>
                <a:effectLst/>
                <a:latin typeface="Menlo" panose="020B0609030804020204" pitchFamily="49" charset="0"/>
              </a:rPr>
              <a:t>- PD-1 blockade predominantly induces expansion of specific tumor infiltrating exhausted-like CD8</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 T cell subsets</a:t>
            </a:r>
            <a:endParaRPr lang="en-US" b="0" dirty="0">
              <a:solidFill>
                <a:srgbClr val="CCCCCC"/>
              </a:solidFill>
              <a:effectLst/>
              <a:latin typeface="Menlo" panose="020B0609030804020204" pitchFamily="49" charset="0"/>
            </a:endParaRPr>
          </a:p>
          <a:p>
            <a:r>
              <a:rPr lang="en-US" b="0" dirty="0">
                <a:solidFill>
                  <a:srgbClr val="6796E6"/>
                </a:solidFill>
                <a:effectLst/>
                <a:latin typeface="Menlo" panose="020B0609030804020204" pitchFamily="49" charset="0"/>
              </a:rPr>
              <a:t>-</a:t>
            </a:r>
            <a:r>
              <a:rPr lang="en-US" b="0" dirty="0">
                <a:solidFill>
                  <a:srgbClr val="CCCCCC"/>
                </a:solidFill>
                <a:effectLst/>
                <a:latin typeface="Menlo" panose="020B0609030804020204" pitchFamily="49" charset="0"/>
              </a:rPr>
              <a:t> </a:t>
            </a:r>
            <a:r>
              <a:rPr lang="en-US" b="0" dirty="0">
                <a:solidFill>
                  <a:srgbClr val="569CD6"/>
                </a:solidFill>
                <a:effectLst/>
                <a:latin typeface="Menlo" panose="020B0609030804020204" pitchFamily="49" charset="0"/>
              </a:rPr>
              <a:t>CTLA-4 blockade induces expansion of ICOS</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 Th1-like CD4</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 effector T cells, also engages specific subsets of exhausted-like CD8</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 T cells</a:t>
            </a:r>
          </a:p>
          <a:p>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Immune-related adverse events in checkpoint blockade: observations from human tissue and therapeutic considerations</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PD-1 blockade more CD8 effect, CD4 effect more for CTLA-4 blockade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Mechanisms of immune-related adverse events during the treatment of cancer with immune checkpoint inhibitors</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anti-CTLA-4 and anti-PD-1/PD-L1 antibodies called "immune enhancers" and "immune normalizers" (normalizing T cell immunity in tumor microenvironment), respectively, consistent with PD-1 blockade having less </a:t>
            </a:r>
            <a:r>
              <a:rPr lang="en-US" b="0" dirty="0" err="1">
                <a:solidFill>
                  <a:srgbClr val="569CD6"/>
                </a:solidFill>
                <a:effectLst/>
                <a:latin typeface="Menlo" panose="020B0609030804020204" pitchFamily="49" charset="0"/>
              </a:rPr>
              <a:t>irAEs</a:t>
            </a: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u="none" strike="noStrike"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CTLA-4 and PD-1 signaling converge on Akt, regulator of T cell activation</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CTLA-4 blockade induces more diversified T cells (including autoreactive ones), PD-1 blockade induce more clonal TCR repertoire and proliferation of </a:t>
            </a:r>
            <a:r>
              <a:rPr lang="en-US" b="0" dirty="0" err="1">
                <a:solidFill>
                  <a:srgbClr val="569CD6"/>
                </a:solidFill>
                <a:effectLst/>
                <a:latin typeface="Menlo" panose="020B0609030804020204" pitchFamily="49" charset="0"/>
              </a:rPr>
              <a:t>intratumoral</a:t>
            </a:r>
            <a:r>
              <a:rPr lang="en-US" b="0" dirty="0">
                <a:solidFill>
                  <a:srgbClr val="569CD6"/>
                </a:solidFill>
                <a:effectLst/>
                <a:latin typeface="Menlo" panose="020B0609030804020204" pitchFamily="49" charset="0"/>
              </a:rPr>
              <a:t> CD8</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 T cells</a:t>
            </a:r>
            <a:endParaRPr lang="en-US" b="0" dirty="0">
              <a:solidFill>
                <a:srgbClr val="CCCCCC"/>
              </a:solidFill>
              <a:effectLst/>
              <a:latin typeface="Menlo" panose="020B0609030804020204" pitchFamily="49" charset="0"/>
            </a:endParaRPr>
          </a:p>
        </p:txBody>
      </p:sp>
      <p:sp>
        <p:nvSpPr>
          <p:cNvPr id="4" name="Slide Number Placeholder 3"/>
          <p:cNvSpPr>
            <a:spLocks noGrp="1"/>
          </p:cNvSpPr>
          <p:nvPr>
            <p:ph type="sldNum" sz="quarter" idx="5"/>
          </p:nvPr>
        </p:nvSpPr>
        <p:spPr/>
        <p:txBody>
          <a:bodyPr/>
          <a:lstStyle/>
          <a:p>
            <a:fld id="{061BAA8C-FDC6-D345-B4E0-3B02449209FB}" type="slidenum">
              <a:rPr lang="en-US" smtClean="0"/>
              <a:t>43</a:t>
            </a:fld>
            <a:endParaRPr lang="en-US"/>
          </a:p>
        </p:txBody>
      </p:sp>
    </p:spTree>
    <p:extLst>
      <p:ext uri="{BB962C8B-B14F-4D97-AF65-F5344CB8AC3E}">
        <p14:creationId xmlns:p14="http://schemas.microsoft.com/office/powerpoint/2010/main" val="288194405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ovarian cancers ICB resistant, not known why (perhaps TIM-3 checkpoint), despite tumor-infiltrating leukocytes present in most ovarian cancer patients (or perhaps these are bystanders reactive to viruses rather than tumor antigens)</a:t>
            </a:r>
            <a:endParaRPr lang="en-US" b="0" dirty="0">
              <a:solidFill>
                <a:srgbClr val="CCCCCC"/>
              </a:solidFill>
              <a:effectLst/>
              <a:latin typeface="Menlo" panose="020B0609030804020204" pitchFamily="49" charset="0"/>
            </a:endParaRPr>
          </a:p>
        </p:txBody>
      </p:sp>
      <p:sp>
        <p:nvSpPr>
          <p:cNvPr id="4" name="Slide Number Placeholder 3"/>
          <p:cNvSpPr>
            <a:spLocks noGrp="1"/>
          </p:cNvSpPr>
          <p:nvPr>
            <p:ph type="sldNum" sz="quarter" idx="5"/>
          </p:nvPr>
        </p:nvSpPr>
        <p:spPr/>
        <p:txBody>
          <a:bodyPr/>
          <a:lstStyle/>
          <a:p>
            <a:fld id="{061BAA8C-FDC6-D345-B4E0-3B02449209FB}" type="slidenum">
              <a:rPr lang="en-US" smtClean="0"/>
              <a:t>44</a:t>
            </a:fld>
            <a:endParaRPr lang="en-US"/>
          </a:p>
        </p:txBody>
      </p:sp>
    </p:spTree>
    <p:extLst>
      <p:ext uri="{BB962C8B-B14F-4D97-AF65-F5344CB8AC3E}">
        <p14:creationId xmlns:p14="http://schemas.microsoft.com/office/powerpoint/2010/main" val="343114696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569CD6"/>
                </a:solidFill>
                <a:effectLst/>
                <a:latin typeface="Menlo" panose="020B0609030804020204" pitchFamily="49" charset="0"/>
              </a:rPr>
              <a:t>Single cell T cell landscape and T cell receptor repertoire profiling of AML in context of PD-1 blockade therapy</a:t>
            </a:r>
            <a:endParaRPr lang="en-US" b="0" dirty="0">
              <a:solidFill>
                <a:srgbClr val="CCCCCC"/>
              </a:solidFill>
              <a:effectLst/>
              <a:latin typeface="Menlo" panose="020B0609030804020204" pitchFamily="49" charset="0"/>
            </a:endParaRPr>
          </a:p>
          <a:p>
            <a:r>
              <a:rPr lang="en-US" b="0" dirty="0">
                <a:solidFill>
                  <a:srgbClr val="6796E6"/>
                </a:solidFill>
                <a:effectLst/>
                <a:latin typeface="Menlo" panose="020B0609030804020204" pitchFamily="49" charset="0"/>
              </a:rPr>
              <a:t>-</a:t>
            </a:r>
            <a:r>
              <a:rPr lang="en-US" b="0" dirty="0">
                <a:solidFill>
                  <a:srgbClr val="CCCCCC"/>
                </a:solidFill>
                <a:effectLst/>
                <a:latin typeface="Menlo" panose="020B0609030804020204" pitchFamily="49" charset="0"/>
              </a:rPr>
              <a:t> TCR repertoires expand in responders, contract in therapy resistant patients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some circulating PD-1</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 CD8</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 T cells share TCR sequences with T cells in TME, and this frequency predicts ICB response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in responsive patients peripheral compartment is a major source of T cells activated by ICB and majority of pre-existing </a:t>
            </a:r>
            <a:r>
              <a:rPr lang="en-US" b="0" dirty="0" err="1">
                <a:solidFill>
                  <a:srgbClr val="569CD6"/>
                </a:solidFill>
                <a:effectLst/>
                <a:latin typeface="Menlo" panose="020B0609030804020204" pitchFamily="49" charset="0"/>
              </a:rPr>
              <a:t>intratumoral</a:t>
            </a:r>
            <a:r>
              <a:rPr lang="en-US" b="0" dirty="0">
                <a:solidFill>
                  <a:srgbClr val="569CD6"/>
                </a:solidFill>
                <a:effectLst/>
                <a:latin typeface="Menlo" panose="020B0609030804020204" pitchFamily="49" charset="0"/>
              </a:rPr>
              <a:t> T cells are terminally exhausted and refractory to ICB</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T cell repertoire diversity: friend or foe for protective antitumor response?</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high TCR diversity/richness/evenness (all same here, highly polyclonal synonyms) in blood associated with good ICB outcome</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a:p>
            <a:r>
              <a:rPr lang="en-US" b="0" dirty="0">
                <a:solidFill>
                  <a:srgbClr val="569CD6"/>
                </a:solidFill>
                <a:effectLst/>
                <a:latin typeface="Menlo" panose="020B0609030804020204" pitchFamily="49" charset="0"/>
              </a:rPr>
              <a:t># A multi-</a:t>
            </a:r>
            <a:r>
              <a:rPr lang="en-US" b="0" dirty="0" err="1">
                <a:solidFill>
                  <a:srgbClr val="569CD6"/>
                </a:solidFill>
                <a:effectLst/>
                <a:latin typeface="Menlo" panose="020B0609030804020204" pitchFamily="49" charset="0"/>
              </a:rPr>
              <a:t>omic</a:t>
            </a:r>
            <a:r>
              <a:rPr lang="en-US" b="0" dirty="0">
                <a:solidFill>
                  <a:srgbClr val="569CD6"/>
                </a:solidFill>
                <a:effectLst/>
                <a:latin typeface="Menlo" panose="020B0609030804020204" pitchFamily="49" charset="0"/>
              </a:rPr>
              <a:t> single cell sequencing approach to develop a CD8 T cell specific gene signature for anti-PD1 response in solid tumors</a:t>
            </a:r>
            <a:endParaRPr lang="en-US" b="0" dirty="0">
              <a:solidFill>
                <a:srgbClr val="CCCCCC"/>
              </a:solidFill>
              <a:effectLst/>
              <a:latin typeface="Menlo" panose="020B0609030804020204" pitchFamily="49" charset="0"/>
            </a:endParaRPr>
          </a:p>
          <a:p>
            <a:r>
              <a:rPr lang="en-US" b="0" dirty="0">
                <a:solidFill>
                  <a:srgbClr val="6796E6"/>
                </a:solidFill>
                <a:effectLst/>
                <a:latin typeface="Menlo" panose="020B0609030804020204" pitchFamily="49" charset="0"/>
              </a:rPr>
              <a:t>-</a:t>
            </a:r>
            <a:r>
              <a:rPr lang="en-US" b="0" dirty="0">
                <a:solidFill>
                  <a:srgbClr val="CCCCCC"/>
                </a:solidFill>
                <a:effectLst/>
                <a:latin typeface="Menlo" panose="020B0609030804020204" pitchFamily="49" charset="0"/>
              </a:rPr>
              <a:t> </a:t>
            </a:r>
            <a:r>
              <a:rPr lang="en-US" b="0" dirty="0">
                <a:solidFill>
                  <a:srgbClr val="569CD6"/>
                </a:solidFill>
                <a:effectLst/>
                <a:latin typeface="Menlo" panose="020B0609030804020204" pitchFamily="49" charset="0"/>
              </a:rPr>
              <a:t>**neither pre-treatment TCR clonality nor changes in clonality after ICB correlate with response**</a:t>
            </a:r>
            <a:endParaRPr lang="en-US" b="0" dirty="0">
              <a:solidFill>
                <a:srgbClr val="CCCCCC"/>
              </a:solidFill>
              <a:effectLst/>
              <a:latin typeface="Menlo" panose="020B0609030804020204" pitchFamily="49" charset="0"/>
            </a:endParaRPr>
          </a:p>
          <a:p>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569CD6"/>
              </a:solidFill>
              <a:effectLst/>
              <a:latin typeface="Menlo" panose="020B0609030804020204" pitchFamily="49" charset="0"/>
            </a:endParaRPr>
          </a:p>
        </p:txBody>
      </p:sp>
      <p:sp>
        <p:nvSpPr>
          <p:cNvPr id="4" name="Slide Number Placeholder 3"/>
          <p:cNvSpPr>
            <a:spLocks noGrp="1"/>
          </p:cNvSpPr>
          <p:nvPr>
            <p:ph type="sldNum" sz="quarter" idx="5"/>
          </p:nvPr>
        </p:nvSpPr>
        <p:spPr/>
        <p:txBody>
          <a:bodyPr/>
          <a:lstStyle/>
          <a:p>
            <a:fld id="{061BAA8C-FDC6-D345-B4E0-3B02449209FB}" type="slidenum">
              <a:rPr lang="en-US" smtClean="0"/>
              <a:t>45</a:t>
            </a:fld>
            <a:endParaRPr lang="en-US"/>
          </a:p>
        </p:txBody>
      </p:sp>
    </p:spTree>
    <p:extLst>
      <p:ext uri="{BB962C8B-B14F-4D97-AF65-F5344CB8AC3E}">
        <p14:creationId xmlns:p14="http://schemas.microsoft.com/office/powerpoint/2010/main" val="36339444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p:txBody>
      </p:sp>
      <p:sp>
        <p:nvSpPr>
          <p:cNvPr id="4" name="Slide Number Placeholder 3"/>
          <p:cNvSpPr>
            <a:spLocks noGrp="1"/>
          </p:cNvSpPr>
          <p:nvPr>
            <p:ph type="sldNum" sz="quarter" idx="5"/>
          </p:nvPr>
        </p:nvSpPr>
        <p:spPr/>
        <p:txBody>
          <a:bodyPr/>
          <a:lstStyle/>
          <a:p>
            <a:fld id="{061BAA8C-FDC6-D345-B4E0-3B02449209FB}" type="slidenum">
              <a:rPr lang="en-US" smtClean="0"/>
              <a:t>5</a:t>
            </a:fld>
            <a:endParaRPr lang="en-US"/>
          </a:p>
        </p:txBody>
      </p:sp>
    </p:spTree>
    <p:extLst>
      <p:ext uri="{BB962C8B-B14F-4D97-AF65-F5344CB8AC3E}">
        <p14:creationId xmlns:p14="http://schemas.microsoft.com/office/powerpoint/2010/main" val="6608173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9CF0A4-89BE-440E-07EB-666A96F6E1E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F8072BA-DEFE-DBBB-99A4-7F06F3DBECC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DC89EBE-22A2-E8F9-0B5E-00B34ED7701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T cell characteristics associated with toxicity to immune checkpoint blockade in patients with melanoma</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212121"/>
                </a:solidFill>
                <a:effectLst/>
                <a:latin typeface="Cambria" panose="02040503050406030204" pitchFamily="18" charset="0"/>
              </a:rPr>
              <a:t>Autoimmune toxicity occurs in up to 60% of patients treated with immune checkpoint inhibitor (ICI) therapy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u="none" strike="noStrike" dirty="0">
              <a:solidFill>
                <a:srgbClr val="212121"/>
              </a:solidFill>
              <a:effectLst/>
              <a:latin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212121"/>
                </a:solidFill>
                <a:effectLst/>
                <a:latin typeface="Roboto" panose="02000000000000000000" pitchFamily="2" charset="0"/>
              </a:rPr>
              <a:t>Ipilimumab: CTLA-4</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212121"/>
                </a:solidFill>
                <a:effectLst/>
                <a:latin typeface="Roboto" panose="02000000000000000000" pitchFamily="2" charset="0"/>
              </a:rPr>
              <a:t>Pembrolizumab/nivolumab: PD-1</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u="none" strike="noStrike" dirty="0">
              <a:solidFill>
                <a:srgbClr val="212121"/>
              </a:solidFill>
              <a:effectLst/>
              <a:latin typeface="Cambria" panose="020405030504060302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Menlo" panose="020B0609030804020204" pitchFamily="49" charset="0"/>
              </a:rPr>
              <a:t>Perhaps worth trying to make analogy between viral infections preceding autoimmunity and tumor response </a:t>
            </a:r>
            <a:r>
              <a:rPr lang="en-US" b="0" dirty="0" err="1">
                <a:solidFill>
                  <a:srgbClr val="CCCCCC"/>
                </a:solidFill>
                <a:effectLst/>
                <a:latin typeface="Menlo" panose="020B0609030804020204" pitchFamily="49" charset="0"/>
              </a:rPr>
              <a:t>preceeding</a:t>
            </a:r>
            <a:r>
              <a:rPr lang="en-US" b="0" dirty="0">
                <a:solidFill>
                  <a:srgbClr val="CCCCCC"/>
                </a:solidFill>
                <a:effectLst/>
                <a:latin typeface="Menlo" panose="020B0609030804020204" pitchFamily="49" charset="0"/>
              </a:rPr>
              <a:t> </a:t>
            </a:r>
            <a:r>
              <a:rPr lang="en-US" b="0" dirty="0" err="1">
                <a:solidFill>
                  <a:srgbClr val="CCCCCC"/>
                </a:solidFill>
                <a:effectLst/>
                <a:latin typeface="Menlo" panose="020B0609030804020204" pitchFamily="49" charset="0"/>
              </a:rPr>
              <a:t>irAEs</a:t>
            </a:r>
            <a:r>
              <a:rPr lang="en-US" b="0" dirty="0">
                <a:solidFill>
                  <a:srgbClr val="CCCCCC"/>
                </a:solidFill>
                <a:effectLst/>
                <a:latin typeface="Menlo" panose="020B0609030804020204" pitchFamily="49" charset="0"/>
              </a:rPr>
              <a:t>?</a:t>
            </a:r>
          </a:p>
        </p:txBody>
      </p:sp>
      <p:sp>
        <p:nvSpPr>
          <p:cNvPr id="4" name="Slide Number Placeholder 3">
            <a:extLst>
              <a:ext uri="{FF2B5EF4-FFF2-40B4-BE49-F238E27FC236}">
                <a16:creationId xmlns:a16="http://schemas.microsoft.com/office/drawing/2014/main" id="{F738DF2F-359D-75F9-6B29-C6819C5ACB43}"/>
              </a:ext>
            </a:extLst>
          </p:cNvPr>
          <p:cNvSpPr>
            <a:spLocks noGrp="1"/>
          </p:cNvSpPr>
          <p:nvPr>
            <p:ph type="sldNum" sz="quarter" idx="5"/>
          </p:nvPr>
        </p:nvSpPr>
        <p:spPr/>
        <p:txBody>
          <a:bodyPr/>
          <a:lstStyle/>
          <a:p>
            <a:fld id="{061BAA8C-FDC6-D345-B4E0-3B02449209FB}" type="slidenum">
              <a:rPr lang="en-US" smtClean="0"/>
              <a:t>6</a:t>
            </a:fld>
            <a:endParaRPr lang="en-US"/>
          </a:p>
        </p:txBody>
      </p:sp>
    </p:spTree>
    <p:extLst>
      <p:ext uri="{BB962C8B-B14F-4D97-AF65-F5344CB8AC3E}">
        <p14:creationId xmlns:p14="http://schemas.microsoft.com/office/powerpoint/2010/main" val="19429499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Association of checkpoint inhibitor-induced toxic effects with shared cancer and tissue antigens in non-small cell lung cancer: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err="1">
                <a:solidFill>
                  <a:srgbClr val="569CD6"/>
                </a:solidFill>
                <a:effectLst/>
                <a:latin typeface="Menlo" panose="020B0609030804020204" pitchFamily="49" charset="0"/>
              </a:rPr>
              <a:t>irAEs</a:t>
            </a:r>
            <a:r>
              <a:rPr lang="en-US" b="0" dirty="0">
                <a:solidFill>
                  <a:srgbClr val="569CD6"/>
                </a:solidFill>
                <a:effectLst/>
                <a:latin typeface="Menlo" panose="020B0609030804020204" pitchFamily="49" charset="0"/>
              </a:rPr>
              <a:t> associated with response to therapy (also can cite Association of vitiligo with tumor response in patients with metastatic melanoma treated with pembrolizumab</a:t>
            </a:r>
            <a:r>
              <a:rPr lang="en-US" b="0" dirty="0">
                <a:solidFill>
                  <a:srgbClr val="CCCCCC"/>
                </a:solidFill>
                <a:effectLst/>
                <a:latin typeface="Menlo" panose="020B0609030804020204" pitchFamily="49" charset="0"/>
              </a:rPr>
              <a:t>), also </a:t>
            </a:r>
            <a:r>
              <a:rPr lang="en-US" b="0" dirty="0">
                <a:solidFill>
                  <a:srgbClr val="569CD6"/>
                </a:solidFill>
                <a:effectLst/>
                <a:latin typeface="Menlo" panose="020B0609030804020204" pitchFamily="49" charset="0"/>
              </a:rPr>
              <a:t>Nivolumab in resected and unresectable metastatic melanoma: characteristics of immune-related adverse events and association with outcomes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569CD6"/>
              </a:solidFill>
              <a:effectLst/>
              <a:latin typeface="Menlo" panose="020B0609030804020204" pitchFamily="49" charset="0"/>
            </a:endParaRPr>
          </a:p>
          <a:p>
            <a:r>
              <a:rPr lang="en-US" b="0" dirty="0">
                <a:solidFill>
                  <a:srgbClr val="569CD6"/>
                </a:solidFill>
                <a:effectLst/>
                <a:latin typeface="Menlo" panose="020B0609030804020204" pitchFamily="49" charset="0"/>
              </a:rPr>
              <a:t>Characterization of anti-cancer immune response associated with immune-related adverse events in patients with kidney cancer (meeting abstract)</a:t>
            </a:r>
            <a:endParaRPr lang="en-US" b="0" dirty="0">
              <a:solidFill>
                <a:srgbClr val="CCCCCC"/>
              </a:solidFill>
              <a:effectLst/>
              <a:latin typeface="Menlo" panose="020B0609030804020204" pitchFamily="49" charset="0"/>
            </a:endParaRPr>
          </a:p>
          <a:p>
            <a:r>
              <a:rPr lang="en-US" b="0" dirty="0">
                <a:solidFill>
                  <a:srgbClr val="6796E6"/>
                </a:solidFill>
                <a:effectLst/>
                <a:latin typeface="Menlo" panose="020B0609030804020204" pitchFamily="49" charset="0"/>
              </a:rPr>
              <a:t>-</a:t>
            </a:r>
            <a:r>
              <a:rPr lang="en-US" b="0" dirty="0">
                <a:solidFill>
                  <a:srgbClr val="CCCCCC"/>
                </a:solidFill>
                <a:effectLst/>
                <a:latin typeface="Menlo" panose="020B0609030804020204" pitchFamily="49" charset="0"/>
              </a:rPr>
              <a:t> more </a:t>
            </a:r>
            <a:r>
              <a:rPr lang="en-US" b="0" dirty="0" err="1">
                <a:solidFill>
                  <a:srgbClr val="CCCCCC"/>
                </a:solidFill>
                <a:effectLst/>
                <a:latin typeface="Menlo" panose="020B0609030804020204" pitchFamily="49" charset="0"/>
              </a:rPr>
              <a:t>irAEs</a:t>
            </a:r>
            <a:r>
              <a:rPr lang="en-US" b="0" dirty="0">
                <a:solidFill>
                  <a:srgbClr val="CCCCCC"/>
                </a:solidFill>
                <a:effectLst/>
                <a:latin typeface="Menlo" panose="020B0609030804020204" pitchFamily="49" charset="0"/>
              </a:rPr>
              <a:t> in ICB responders, not a new finding</a:t>
            </a:r>
          </a:p>
        </p:txBody>
      </p:sp>
      <p:sp>
        <p:nvSpPr>
          <p:cNvPr id="4" name="Slide Number Placeholder 3"/>
          <p:cNvSpPr>
            <a:spLocks noGrp="1"/>
          </p:cNvSpPr>
          <p:nvPr>
            <p:ph type="sldNum" sz="quarter" idx="5"/>
          </p:nvPr>
        </p:nvSpPr>
        <p:spPr/>
        <p:txBody>
          <a:bodyPr/>
          <a:lstStyle/>
          <a:p>
            <a:fld id="{061BAA8C-FDC6-D345-B4E0-3B02449209FB}" type="slidenum">
              <a:rPr lang="en-US" smtClean="0"/>
              <a:t>7</a:t>
            </a:fld>
            <a:endParaRPr lang="en-US"/>
          </a:p>
        </p:txBody>
      </p:sp>
    </p:spTree>
    <p:extLst>
      <p:ext uri="{BB962C8B-B14F-4D97-AF65-F5344CB8AC3E}">
        <p14:creationId xmlns:p14="http://schemas.microsoft.com/office/powerpoint/2010/main" val="29462696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u="none" strike="noStrike" dirty="0">
                <a:solidFill>
                  <a:srgbClr val="D1D5DB"/>
                </a:solidFill>
                <a:effectLst/>
                <a:latin typeface="Söhne"/>
              </a:rPr>
              <a:t>An AUC of 0.5 suggests no discrimination (equivalent to random guessing), while an AUC of 1 indicates perfect discrimination (for predicting </a:t>
            </a:r>
            <a:r>
              <a:rPr lang="en-US" b="0" i="0" u="none" strike="noStrike" dirty="0" err="1">
                <a:solidFill>
                  <a:srgbClr val="D1D5DB"/>
                </a:solidFill>
                <a:effectLst/>
                <a:latin typeface="Söhne"/>
              </a:rPr>
              <a:t>irAE</a:t>
            </a:r>
            <a:r>
              <a:rPr lang="en-US" b="0" i="0" u="none" strike="noStrike" dirty="0">
                <a:solidFill>
                  <a:srgbClr val="D1D5DB"/>
                </a:solidFill>
                <a:effectLst/>
                <a:latin typeface="Söhne"/>
              </a:rPr>
              <a:t>)</a:t>
            </a:r>
            <a:endParaRPr lang="en-US" sz="1200" dirty="0"/>
          </a:p>
          <a:p>
            <a:endParaRPr lang="en-US" sz="1200" dirty="0"/>
          </a:p>
          <a:p>
            <a:r>
              <a:rPr lang="en-US" sz="1200" dirty="0"/>
              <a:t>heterogeneity amongst </a:t>
            </a:r>
            <a:r>
              <a:rPr lang="en-US" sz="1200" dirty="0" err="1"/>
              <a:t>irAE</a:t>
            </a:r>
            <a:r>
              <a:rPr lang="en-US" sz="1200" dirty="0"/>
              <a:t> organs likely complicates prediction</a:t>
            </a:r>
            <a:endParaRPr lang="en-US" b="0" i="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569CD6"/>
                </a:solidFill>
                <a:effectLst/>
                <a:latin typeface="Menlo" panose="020B0609030804020204" pitchFamily="49" charset="0"/>
              </a:rPr>
              <a:t>Germline variants associated with toxicity to immune checkpoint blockade</a:t>
            </a:r>
            <a:r>
              <a:rPr lang="en-US" b="0" i="0" dirty="0">
                <a:solidFill>
                  <a:srgbClr val="CCCCCC"/>
                </a:solidFill>
                <a:effectLst/>
                <a:latin typeface="Menlo" panose="020B0609030804020204" pitchFamily="49" charset="0"/>
              </a:rPr>
              <a:t>: IL7 cryptic exon, </a:t>
            </a:r>
            <a:r>
              <a:rPr lang="en-US" b="0" i="1" dirty="0">
                <a:solidFill>
                  <a:srgbClr val="569CD6"/>
                </a:solidFill>
                <a:effectLst/>
                <a:latin typeface="Menlo" panose="020B0609030804020204" pitchFamily="49" charset="0"/>
              </a:rPr>
              <a:t>IL7</a:t>
            </a:r>
            <a:r>
              <a:rPr lang="en-US" b="0" dirty="0">
                <a:solidFill>
                  <a:srgbClr val="569CD6"/>
                </a:solidFill>
                <a:effectLst/>
                <a:latin typeface="Menlo" panose="020B0609030804020204" pitchFamily="49" charset="0"/>
              </a:rPr>
              <a:t> supports aberrant immune activity in autoimmunity, limits organ toxicity during antiviral immune response, blocks PD-1 leading to T1D (blocking checkpoint when it would have prevented autoimmunity, so IL7 acts as a natural ICB and is therefore rationally associated with </a:t>
            </a:r>
            <a:r>
              <a:rPr lang="en-US" b="0" dirty="0" err="1">
                <a:solidFill>
                  <a:srgbClr val="569CD6"/>
                </a:solidFill>
                <a:effectLst/>
                <a:latin typeface="Menlo" panose="020B0609030804020204" pitchFamily="49" charset="0"/>
              </a:rPr>
              <a:t>irAEs</a:t>
            </a: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569CD6"/>
              </a:solidFill>
              <a:effectLst/>
              <a:latin typeface="Menlo" panose="020B0609030804020204" pitchFamily="49" charset="0"/>
            </a:endParaRPr>
          </a:p>
          <a:p>
            <a:r>
              <a:rPr lang="en-US" sz="2800" b="0" dirty="0"/>
              <a:t>l</a:t>
            </a:r>
            <a:r>
              <a:rPr lang="en-US" b="0" dirty="0"/>
              <a:t>ower baseline levels of CD8 TCM cells in arthritis </a:t>
            </a:r>
            <a:r>
              <a:rPr lang="en-US" b="0" dirty="0" err="1"/>
              <a:t>irAE</a:t>
            </a:r>
            <a:r>
              <a:rPr lang="en-US" b="0" dirty="0"/>
              <a:t> patients, higher CD4 Th2 baseline levels in pneumonitis </a:t>
            </a:r>
            <a:r>
              <a:rPr lang="en-US" b="0" dirty="0" err="1"/>
              <a:t>irAE</a:t>
            </a:r>
            <a:r>
              <a:rPr lang="en-US" b="0" dirty="0"/>
              <a:t> patients, higher CD4 Th17 baseline levels in thyroiditis </a:t>
            </a:r>
            <a:r>
              <a:rPr lang="en-US" b="0" dirty="0" err="1"/>
              <a:t>irAE</a:t>
            </a:r>
            <a:r>
              <a:rPr lang="en-US" b="0" dirty="0"/>
              <a:t> patients (</a:t>
            </a:r>
            <a:r>
              <a:rPr lang="en-US" b="0" i="0" u="none" strike="noStrike" dirty="0">
                <a:solidFill>
                  <a:srgbClr val="212121"/>
                </a:solidFill>
                <a:effectLst/>
              </a:rPr>
              <a:t>PMID: 36513074)</a:t>
            </a:r>
          </a:p>
          <a:p>
            <a:endParaRPr lang="en-US" sz="2800" b="0" dirty="0"/>
          </a:p>
          <a:p>
            <a:r>
              <a:rPr lang="en-US" sz="2800" b="0" dirty="0"/>
              <a:t>low baseline circulating MAITs associated with </a:t>
            </a:r>
            <a:r>
              <a:rPr lang="en-US" sz="2800" b="0" dirty="0" err="1"/>
              <a:t>irAE</a:t>
            </a:r>
            <a:r>
              <a:rPr lang="en-US" sz="2800" b="0" dirty="0"/>
              <a:t> colitis (PMID: 32734627, ~coincides with </a:t>
            </a:r>
            <a:r>
              <a:rPr lang="en-US" b="0" dirty="0"/>
              <a:t>my analysis)</a:t>
            </a:r>
          </a:p>
          <a:p>
            <a:r>
              <a:rPr lang="en-US" sz="2800" b="0" dirty="0"/>
              <a:t>activated CD4 TEM abundance (in PBMCs) associated with </a:t>
            </a:r>
            <a:r>
              <a:rPr lang="en-US" sz="2800" b="0" dirty="0" err="1"/>
              <a:t>irAE</a:t>
            </a:r>
            <a:r>
              <a:rPr lang="en-US" sz="2800" b="0" dirty="0"/>
              <a:t> development (</a:t>
            </a:r>
            <a:r>
              <a:rPr lang="en-US" sz="2800" b="0" i="0" strike="noStrike" dirty="0">
                <a:effectLst/>
              </a:rPr>
              <a:t>PMID: 35027754, ~disagrees with my analysis)</a:t>
            </a:r>
          </a:p>
          <a:p>
            <a:endParaRPr lang="en-US" sz="2800" b="0" i="0" strike="noStrike"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b="0" dirty="0">
                <a:solidFill>
                  <a:srgbClr val="569CD6"/>
                </a:solidFill>
                <a:effectLst/>
                <a:latin typeface="Menlo" panose="020B0609030804020204" pitchFamily="49" charset="0"/>
              </a:rPr>
              <a:t>T cell characteristics associated with toxicity to immune checkpoint blockade in patients with melanoma</a:t>
            </a:r>
            <a:r>
              <a:rPr lang="en-US" sz="2800" b="0" dirty="0">
                <a:solidFill>
                  <a:srgbClr val="CCCCCC"/>
                </a:solidFill>
                <a:effectLst/>
                <a:latin typeface="Menlo" panose="020B0609030804020204" pitchFamily="49" charset="0"/>
              </a:rPr>
              <a:t>: BASELINE </a:t>
            </a:r>
            <a:r>
              <a:rPr lang="en-US" sz="2800" b="0" dirty="0">
                <a:solidFill>
                  <a:srgbClr val="569CD6"/>
                </a:solidFill>
                <a:effectLst/>
                <a:latin typeface="Menlo" panose="020B0609030804020204" pitchFamily="49" charset="0"/>
              </a:rPr>
              <a:t>activated CD4 effector memory T abundance and TCR diversity associated with </a:t>
            </a:r>
            <a:r>
              <a:rPr lang="en-US" sz="2800" b="0" dirty="0" err="1">
                <a:solidFill>
                  <a:srgbClr val="569CD6"/>
                </a:solidFill>
                <a:effectLst/>
                <a:latin typeface="Menlo" panose="020B0609030804020204" pitchFamily="49" charset="0"/>
              </a:rPr>
              <a:t>irAE</a:t>
            </a:r>
            <a:endParaRPr lang="en-US" sz="2800" b="0" dirty="0">
              <a:solidFill>
                <a:srgbClr val="CCCCCC"/>
              </a:solidFill>
              <a:effectLst/>
              <a:latin typeface="Menlo" panose="020B0609030804020204" pitchFamily="49" charset="0"/>
            </a:endParaRPr>
          </a:p>
        </p:txBody>
      </p:sp>
      <p:sp>
        <p:nvSpPr>
          <p:cNvPr id="4" name="Slide Number Placeholder 3"/>
          <p:cNvSpPr>
            <a:spLocks noGrp="1"/>
          </p:cNvSpPr>
          <p:nvPr>
            <p:ph type="sldNum" sz="quarter" idx="5"/>
          </p:nvPr>
        </p:nvSpPr>
        <p:spPr/>
        <p:txBody>
          <a:bodyPr/>
          <a:lstStyle/>
          <a:p>
            <a:fld id="{061BAA8C-FDC6-D345-B4E0-3B02449209FB}" type="slidenum">
              <a:rPr lang="en-US" smtClean="0"/>
              <a:t>8</a:t>
            </a:fld>
            <a:endParaRPr lang="en-US"/>
          </a:p>
        </p:txBody>
      </p:sp>
    </p:spTree>
    <p:extLst>
      <p:ext uri="{BB962C8B-B14F-4D97-AF65-F5344CB8AC3E}">
        <p14:creationId xmlns:p14="http://schemas.microsoft.com/office/powerpoint/2010/main" val="22412940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B852DC-03AA-22C8-88E1-C8A9F2C6523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3A746E6-8A2D-75B3-7092-7DD18A8D715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AB892E1-742F-AB51-AB14-8EA0A450733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569CD6"/>
                </a:solidFill>
                <a:effectLst/>
                <a:latin typeface="Menlo" panose="020B0609030804020204" pitchFamily="49" charset="0"/>
              </a:rPr>
              <a:t>Biomarkers of checkpoint inhibitor induced immune-related adverse events - a comprehensive review: on treatment markers including clonal expansion of more T cell clones, more newly emerging T cell clones, decline in T cell clonality all very interestingly associated with more </a:t>
            </a:r>
            <a:r>
              <a:rPr lang="en-US" b="0" i="0" dirty="0" err="1">
                <a:solidFill>
                  <a:srgbClr val="569CD6"/>
                </a:solidFill>
                <a:effectLst/>
                <a:latin typeface="Menlo" panose="020B0609030804020204" pitchFamily="49" charset="0"/>
              </a:rPr>
              <a:t>irAEs</a:t>
            </a:r>
            <a:endParaRPr lang="en-US" b="0" i="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Checkpoint blockade-induced dermatitis and colitis are dominated by tissue-resident memory T cells and Th1/Tc1 cytokines</a:t>
            </a:r>
          </a:p>
          <a:p>
            <a:endParaRPr lang="en-US" b="0" dirty="0">
              <a:solidFill>
                <a:srgbClr val="569CD6"/>
              </a:solidFill>
              <a:effectLst/>
              <a:latin typeface="Menlo" panose="020B0609030804020204" pitchFamily="49" charset="0"/>
            </a:endParaRPr>
          </a:p>
          <a:p>
            <a:r>
              <a:rPr lang="en-US" b="0" dirty="0">
                <a:solidFill>
                  <a:srgbClr val="569CD6"/>
                </a:solidFill>
                <a:effectLst/>
                <a:latin typeface="Menlo" panose="020B0609030804020204" pitchFamily="49" charset="0"/>
              </a:rPr>
              <a:t>Clinical outcome following checkpoint therapy in renal cell carcinoma is associated with a burst of activated CD8 T cells in blood</a:t>
            </a:r>
            <a:r>
              <a:rPr lang="en-US" b="0" dirty="0">
                <a:solidFill>
                  <a:srgbClr val="CCCCCC"/>
                </a:solidFill>
                <a:effectLst/>
                <a:latin typeface="Menlo" panose="020B0609030804020204" pitchFamily="49" charset="0"/>
              </a:rPr>
              <a:t>: </a:t>
            </a:r>
            <a:r>
              <a:rPr lang="en-US" b="0" dirty="0">
                <a:solidFill>
                  <a:srgbClr val="569CD6"/>
                </a:solidFill>
                <a:effectLst/>
                <a:latin typeface="Menlo" panose="020B0609030804020204" pitchFamily="49" charset="0"/>
              </a:rPr>
              <a:t>model: pool of tumor-specific TCF-1</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 stem-like CD8 T cells that aren't proliferating or generating antitumor effector cells that are a reservoir unleashed by ICB, seen by large burst of HLA-DR</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 CD38</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sup+&lt;/sup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 CD8 T cells after ICB and new repertoire</a:t>
            </a:r>
          </a:p>
          <a:p>
            <a:endParaRPr lang="en-US" b="0" dirty="0"/>
          </a:p>
          <a:p>
            <a:r>
              <a:rPr lang="en-US" b="0" dirty="0">
                <a:solidFill>
                  <a:srgbClr val="569CD6"/>
                </a:solidFill>
                <a:effectLst/>
                <a:latin typeface="Menlo" panose="020B0609030804020204" pitchFamily="49" charset="0"/>
              </a:rPr>
              <a:t>clonal replacement: recruitment of less dysfunctional peripheral T cell clonotypes to tumor that were not detectable in tumor prior to PD-1 blockade, i.e. from tumor draining lymph node, more important in ICI than previously thought</a:t>
            </a:r>
            <a:endParaRPr lang="en-US" b="0" dirty="0">
              <a:solidFill>
                <a:srgbClr val="CCCCCC"/>
              </a:solidFill>
              <a:effectLst/>
              <a:latin typeface="Menlo" panose="020B0609030804020204" pitchFamily="49" charset="0"/>
            </a:endParaRPr>
          </a:p>
          <a:p>
            <a:r>
              <a:rPr lang="en-US" b="0" dirty="0">
                <a:solidFill>
                  <a:srgbClr val="569CD6"/>
                </a:solidFill>
                <a:effectLst/>
                <a:latin typeface="Menlo" panose="020B0609030804020204" pitchFamily="49" charset="0"/>
              </a:rPr>
              <a:t>clonal revival: replenishment of highly dysfunctional T cell clones in tumor with new, less dysfunctional T cells (perhaps from periphery, local expansion within tumor) that can be novel clonotypes (i.e. clonal replacement) or clonotypes pre-existing in tumor</a:t>
            </a:r>
          </a:p>
          <a:p>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Distinct cellular mechanisms underlie anti-CTLA-4 and anti-PD-1 checkpoint blockade</a:t>
            </a:r>
          </a:p>
          <a:p>
            <a:r>
              <a:rPr lang="en-US" b="0" dirty="0">
                <a:solidFill>
                  <a:srgbClr val="569CD6"/>
                </a:solidFill>
                <a:effectLst/>
                <a:latin typeface="Menlo" panose="020B0609030804020204" pitchFamily="49" charset="0"/>
              </a:rPr>
              <a:t>- PD-1 blockade predominantly induces expansion of specific tumor infiltrating exhausted-like CD8</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 T cell subsets</a:t>
            </a:r>
            <a:endParaRPr lang="en-US" b="0" dirty="0">
              <a:solidFill>
                <a:srgbClr val="CCCCCC"/>
              </a:solidFill>
              <a:effectLst/>
              <a:latin typeface="Menlo" panose="020B0609030804020204" pitchFamily="49" charset="0"/>
            </a:endParaRPr>
          </a:p>
          <a:p>
            <a:r>
              <a:rPr lang="en-US" b="0" dirty="0">
                <a:solidFill>
                  <a:srgbClr val="6796E6"/>
                </a:solidFill>
                <a:effectLst/>
                <a:latin typeface="Menlo" panose="020B0609030804020204" pitchFamily="49" charset="0"/>
              </a:rPr>
              <a:t>-</a:t>
            </a:r>
            <a:r>
              <a:rPr lang="en-US" b="0" dirty="0">
                <a:solidFill>
                  <a:srgbClr val="CCCCCC"/>
                </a:solidFill>
                <a:effectLst/>
                <a:latin typeface="Menlo" panose="020B0609030804020204" pitchFamily="49" charset="0"/>
              </a:rPr>
              <a:t> </a:t>
            </a:r>
            <a:r>
              <a:rPr lang="en-US" b="0" dirty="0">
                <a:solidFill>
                  <a:srgbClr val="569CD6"/>
                </a:solidFill>
                <a:effectLst/>
                <a:latin typeface="Menlo" panose="020B0609030804020204" pitchFamily="49" charset="0"/>
              </a:rPr>
              <a:t>CTLA-4 blockade induces expansion of ICOS</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 Th1-like CD4</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 effector T cells, also engages specific subsets of exhausted-like CD8</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 T cells</a:t>
            </a:r>
          </a:p>
          <a:p>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Immune-related adverse events in checkpoint blockade: observations from human tissue and therapeutic considerations</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PD-1 blockade more CD8 effect, CD4 effect more for CTLA-4 blockade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i="0" u="none" strike="noStrike" dirty="0">
                <a:solidFill>
                  <a:srgbClr val="1F2328"/>
                </a:solidFill>
                <a:effectLst/>
                <a:latin typeface="-apple-system"/>
              </a:rPr>
              <a:t>Oh et al. </a:t>
            </a:r>
            <a:r>
              <a:rPr lang="en-US" i="1" u="none" strike="noStrike" dirty="0">
                <a:solidFill>
                  <a:srgbClr val="1F2328"/>
                </a:solidFill>
                <a:effectLst/>
                <a:latin typeface="-apple-system"/>
              </a:rPr>
              <a:t>Cancer Res</a:t>
            </a:r>
            <a:r>
              <a:rPr lang="en-US" i="0" u="none" strike="noStrike" dirty="0">
                <a:solidFill>
                  <a:srgbClr val="1F2328"/>
                </a:solidFill>
                <a:effectLst/>
                <a:latin typeface="-apple-system"/>
              </a:rPr>
              <a:t>. 2018</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CTLA-4 blockade induced greater diversification of T cell repertoire (more clonotypes including newly detected clones, decreased clonality) in </a:t>
            </a:r>
            <a:r>
              <a:rPr lang="en-US" b="0" dirty="0" err="1">
                <a:solidFill>
                  <a:srgbClr val="569CD6"/>
                </a:solidFill>
                <a:effectLst/>
                <a:latin typeface="Menlo" panose="020B0609030804020204" pitchFamily="49" charset="0"/>
              </a:rPr>
              <a:t>irAE</a:t>
            </a:r>
            <a:r>
              <a:rPr lang="en-US" b="0" dirty="0">
                <a:solidFill>
                  <a:srgbClr val="569CD6"/>
                </a:solidFill>
                <a:effectLst/>
                <a:latin typeface="Menlo" panose="020B0609030804020204" pitchFamily="49" charset="0"/>
              </a:rPr>
              <a:t> patients compared to no </a:t>
            </a:r>
            <a:r>
              <a:rPr lang="en-US" b="0" dirty="0" err="1">
                <a:solidFill>
                  <a:srgbClr val="569CD6"/>
                </a:solidFill>
                <a:effectLst/>
                <a:latin typeface="Menlo" panose="020B0609030804020204" pitchFamily="49" charset="0"/>
              </a:rPr>
              <a:t>irAE</a:t>
            </a:r>
            <a:r>
              <a:rPr lang="en-US" b="0" dirty="0">
                <a:solidFill>
                  <a:srgbClr val="569CD6"/>
                </a:solidFill>
                <a:effectLst/>
                <a:latin typeface="Menlo" panose="020B0609030804020204" pitchFamily="49" charset="0"/>
              </a:rPr>
              <a:t> patients</a:t>
            </a:r>
            <a:endParaRPr lang="en-US" b="0" dirty="0">
              <a:solidFill>
                <a:srgbClr val="CCCCCC"/>
              </a:solidFill>
              <a:effectLst/>
              <a:latin typeface="Menlo" panose="020B0609030804020204" pitchFamily="49" charset="0"/>
            </a:endParaRPr>
          </a:p>
        </p:txBody>
      </p:sp>
      <p:sp>
        <p:nvSpPr>
          <p:cNvPr id="4" name="Slide Number Placeholder 3">
            <a:extLst>
              <a:ext uri="{FF2B5EF4-FFF2-40B4-BE49-F238E27FC236}">
                <a16:creationId xmlns:a16="http://schemas.microsoft.com/office/drawing/2014/main" id="{1474649B-D93C-2349-CD7D-F8929652E345}"/>
              </a:ext>
            </a:extLst>
          </p:cNvPr>
          <p:cNvSpPr>
            <a:spLocks noGrp="1"/>
          </p:cNvSpPr>
          <p:nvPr>
            <p:ph type="sldNum" sz="quarter" idx="5"/>
          </p:nvPr>
        </p:nvSpPr>
        <p:spPr/>
        <p:txBody>
          <a:bodyPr/>
          <a:lstStyle/>
          <a:p>
            <a:fld id="{061BAA8C-FDC6-D345-B4E0-3B02449209FB}" type="slidenum">
              <a:rPr lang="en-US" smtClean="0"/>
              <a:t>9</a:t>
            </a:fld>
            <a:endParaRPr lang="en-US"/>
          </a:p>
        </p:txBody>
      </p:sp>
    </p:spTree>
    <p:extLst>
      <p:ext uri="{BB962C8B-B14F-4D97-AF65-F5344CB8AC3E}">
        <p14:creationId xmlns:p14="http://schemas.microsoft.com/office/powerpoint/2010/main" val="30767217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6A0F7D-5E7F-36F4-9F81-EF599E35146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3DED1C0-FB6E-DBC2-BB7B-A07A8B8C6EA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21248A5-ED33-A395-C545-863D489082CB}"/>
              </a:ext>
            </a:extLst>
          </p:cNvPr>
          <p:cNvSpPr>
            <a:spLocks noGrp="1"/>
          </p:cNvSpPr>
          <p:nvPr>
            <p:ph type="dt" sz="half" idx="10"/>
          </p:nvPr>
        </p:nvSpPr>
        <p:spPr/>
        <p:txBody>
          <a:bodyPr/>
          <a:lstStyle/>
          <a:p>
            <a:fld id="{80FC6068-BAFB-FC44-B9D8-F4B3BB105DE6}" type="datetimeFigureOut">
              <a:rPr lang="en-US" smtClean="0"/>
              <a:t>1/25/24</a:t>
            </a:fld>
            <a:endParaRPr lang="en-US"/>
          </a:p>
        </p:txBody>
      </p:sp>
      <p:sp>
        <p:nvSpPr>
          <p:cNvPr id="5" name="Footer Placeholder 4">
            <a:extLst>
              <a:ext uri="{FF2B5EF4-FFF2-40B4-BE49-F238E27FC236}">
                <a16:creationId xmlns:a16="http://schemas.microsoft.com/office/drawing/2014/main" id="{2743415C-01E8-47C5-572D-4511E69EAC2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F5A6B2E-FEFC-BE4D-184F-95A8F620254D}"/>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24094663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A1A8C1-9166-7DEA-3D13-364B260325F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0E891F6-3DD4-9F59-F743-141E6B34C2B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52D971C-42DE-4D59-B5E8-CB9F8BDA810B}"/>
              </a:ext>
            </a:extLst>
          </p:cNvPr>
          <p:cNvSpPr>
            <a:spLocks noGrp="1"/>
          </p:cNvSpPr>
          <p:nvPr>
            <p:ph type="dt" sz="half" idx="10"/>
          </p:nvPr>
        </p:nvSpPr>
        <p:spPr/>
        <p:txBody>
          <a:bodyPr/>
          <a:lstStyle/>
          <a:p>
            <a:fld id="{80FC6068-BAFB-FC44-B9D8-F4B3BB105DE6}" type="datetimeFigureOut">
              <a:rPr lang="en-US" smtClean="0"/>
              <a:t>1/25/24</a:t>
            </a:fld>
            <a:endParaRPr lang="en-US"/>
          </a:p>
        </p:txBody>
      </p:sp>
      <p:sp>
        <p:nvSpPr>
          <p:cNvPr id="5" name="Footer Placeholder 4">
            <a:extLst>
              <a:ext uri="{FF2B5EF4-FFF2-40B4-BE49-F238E27FC236}">
                <a16:creationId xmlns:a16="http://schemas.microsoft.com/office/drawing/2014/main" id="{FC63F9F1-DE9A-F9DE-EAFD-B0DFFE41D52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7231984-6BB3-B8D1-B86C-A5F5D111F081}"/>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38490524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AB23516-DDDD-3784-0552-177E497A06B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F697A8E-2FDE-2B20-22F2-4D8FEC25351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2CF9A34-1E50-8AA9-2B91-F89D7D9ADECE}"/>
              </a:ext>
            </a:extLst>
          </p:cNvPr>
          <p:cNvSpPr>
            <a:spLocks noGrp="1"/>
          </p:cNvSpPr>
          <p:nvPr>
            <p:ph type="dt" sz="half" idx="10"/>
          </p:nvPr>
        </p:nvSpPr>
        <p:spPr/>
        <p:txBody>
          <a:bodyPr/>
          <a:lstStyle/>
          <a:p>
            <a:fld id="{80FC6068-BAFB-FC44-B9D8-F4B3BB105DE6}" type="datetimeFigureOut">
              <a:rPr lang="en-US" smtClean="0"/>
              <a:t>1/25/24</a:t>
            </a:fld>
            <a:endParaRPr lang="en-US"/>
          </a:p>
        </p:txBody>
      </p:sp>
      <p:sp>
        <p:nvSpPr>
          <p:cNvPr id="5" name="Footer Placeholder 4">
            <a:extLst>
              <a:ext uri="{FF2B5EF4-FFF2-40B4-BE49-F238E27FC236}">
                <a16:creationId xmlns:a16="http://schemas.microsoft.com/office/drawing/2014/main" id="{29838F2E-F3E3-41D2-928E-A5A5C5A9EAC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9F051A6-42D7-6FD1-A39C-1A9D872605FD}"/>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26000431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70D417-C050-FC78-7FA1-8F4FEBDADDE6}"/>
              </a:ext>
            </a:extLst>
          </p:cNvPr>
          <p:cNvSpPr>
            <a:spLocks noGrp="1"/>
          </p:cNvSpPr>
          <p:nvPr>
            <p:ph type="title"/>
          </p:nvPr>
        </p:nvSpPr>
        <p:spPr/>
        <p:txBody>
          <a:bodyPr>
            <a:normAutofit/>
          </a:bodyPr>
          <a:lstStyle>
            <a:lvl1pPr>
              <a:defRPr sz="3600"/>
            </a:lvl1pPr>
          </a:lstStyle>
          <a:p>
            <a:r>
              <a:rPr lang="en-US" dirty="0"/>
              <a:t>Click to edit Master title style</a:t>
            </a:r>
          </a:p>
        </p:txBody>
      </p:sp>
      <p:sp>
        <p:nvSpPr>
          <p:cNvPr id="3" name="Content Placeholder 2">
            <a:extLst>
              <a:ext uri="{FF2B5EF4-FFF2-40B4-BE49-F238E27FC236}">
                <a16:creationId xmlns:a16="http://schemas.microsoft.com/office/drawing/2014/main" id="{87DC6D99-F150-E151-9944-EC18F88D5E5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15B6A25-9951-8888-987C-428D29B4F66D}"/>
              </a:ext>
            </a:extLst>
          </p:cNvPr>
          <p:cNvSpPr>
            <a:spLocks noGrp="1"/>
          </p:cNvSpPr>
          <p:nvPr>
            <p:ph type="dt" sz="half" idx="10"/>
          </p:nvPr>
        </p:nvSpPr>
        <p:spPr/>
        <p:txBody>
          <a:bodyPr/>
          <a:lstStyle/>
          <a:p>
            <a:fld id="{80FC6068-BAFB-FC44-B9D8-F4B3BB105DE6}" type="datetimeFigureOut">
              <a:rPr lang="en-US" smtClean="0"/>
              <a:t>1/25/24</a:t>
            </a:fld>
            <a:endParaRPr lang="en-US"/>
          </a:p>
        </p:txBody>
      </p:sp>
      <p:sp>
        <p:nvSpPr>
          <p:cNvPr id="5" name="Footer Placeholder 4">
            <a:extLst>
              <a:ext uri="{FF2B5EF4-FFF2-40B4-BE49-F238E27FC236}">
                <a16:creationId xmlns:a16="http://schemas.microsoft.com/office/drawing/2014/main" id="{2CAF9CFE-9F4D-528A-7686-0A2246036D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C673BFF-54D4-048B-EE52-7763A173CA4B}"/>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139762455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60DFAE-AE61-986E-EB48-20ABE234DC9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E313BE9-938E-A674-EA2C-FF6D5D38CA4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1A39E9E-D557-CC11-64C0-D157AF760ED5}"/>
              </a:ext>
            </a:extLst>
          </p:cNvPr>
          <p:cNvSpPr>
            <a:spLocks noGrp="1"/>
          </p:cNvSpPr>
          <p:nvPr>
            <p:ph type="dt" sz="half" idx="10"/>
          </p:nvPr>
        </p:nvSpPr>
        <p:spPr/>
        <p:txBody>
          <a:bodyPr/>
          <a:lstStyle/>
          <a:p>
            <a:fld id="{80FC6068-BAFB-FC44-B9D8-F4B3BB105DE6}" type="datetimeFigureOut">
              <a:rPr lang="en-US" smtClean="0"/>
              <a:t>1/25/24</a:t>
            </a:fld>
            <a:endParaRPr lang="en-US"/>
          </a:p>
        </p:txBody>
      </p:sp>
      <p:sp>
        <p:nvSpPr>
          <p:cNvPr id="5" name="Footer Placeholder 4">
            <a:extLst>
              <a:ext uri="{FF2B5EF4-FFF2-40B4-BE49-F238E27FC236}">
                <a16:creationId xmlns:a16="http://schemas.microsoft.com/office/drawing/2014/main" id="{477E4CE7-D734-F13F-D984-659B982EDFB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1CBBA3-424C-85A5-38AF-F225EA0AB30F}"/>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38381515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B8789D-121E-B661-3E95-72AE4B6AF97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B5543FC-ECEC-2DDE-0104-106A3A492E5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2C5FD3F-C10F-8AA1-70B7-401B1B23B21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7FD7327-0686-96B1-9475-2555F8CC9C0F}"/>
              </a:ext>
            </a:extLst>
          </p:cNvPr>
          <p:cNvSpPr>
            <a:spLocks noGrp="1"/>
          </p:cNvSpPr>
          <p:nvPr>
            <p:ph type="dt" sz="half" idx="10"/>
          </p:nvPr>
        </p:nvSpPr>
        <p:spPr/>
        <p:txBody>
          <a:bodyPr/>
          <a:lstStyle/>
          <a:p>
            <a:fld id="{80FC6068-BAFB-FC44-B9D8-F4B3BB105DE6}" type="datetimeFigureOut">
              <a:rPr lang="en-US" smtClean="0"/>
              <a:t>1/25/24</a:t>
            </a:fld>
            <a:endParaRPr lang="en-US"/>
          </a:p>
        </p:txBody>
      </p:sp>
      <p:sp>
        <p:nvSpPr>
          <p:cNvPr id="6" name="Footer Placeholder 5">
            <a:extLst>
              <a:ext uri="{FF2B5EF4-FFF2-40B4-BE49-F238E27FC236}">
                <a16:creationId xmlns:a16="http://schemas.microsoft.com/office/drawing/2014/main" id="{41E34DDF-D8E7-3F6C-CB8F-FDF6E7090E9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3288B5A-00ED-82FA-1738-C85CB6180533}"/>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13244025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78C69-B515-DF53-BCFA-D550EC94B34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D94B141-38A1-BE22-A013-A82CC670609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1834C5C-0EE0-3A42-5D11-435E37A5F3D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C3B2EF9-C19C-EDC6-8B3D-580FBC45C73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01659E9-2F87-CFC4-B465-08D2316CBA5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1C4E6FC-2E10-A26A-D4C3-794777D19DF0}"/>
              </a:ext>
            </a:extLst>
          </p:cNvPr>
          <p:cNvSpPr>
            <a:spLocks noGrp="1"/>
          </p:cNvSpPr>
          <p:nvPr>
            <p:ph type="dt" sz="half" idx="10"/>
          </p:nvPr>
        </p:nvSpPr>
        <p:spPr/>
        <p:txBody>
          <a:bodyPr/>
          <a:lstStyle/>
          <a:p>
            <a:fld id="{80FC6068-BAFB-FC44-B9D8-F4B3BB105DE6}" type="datetimeFigureOut">
              <a:rPr lang="en-US" smtClean="0"/>
              <a:t>1/25/24</a:t>
            </a:fld>
            <a:endParaRPr lang="en-US"/>
          </a:p>
        </p:txBody>
      </p:sp>
      <p:sp>
        <p:nvSpPr>
          <p:cNvPr id="8" name="Footer Placeholder 7">
            <a:extLst>
              <a:ext uri="{FF2B5EF4-FFF2-40B4-BE49-F238E27FC236}">
                <a16:creationId xmlns:a16="http://schemas.microsoft.com/office/drawing/2014/main" id="{3CA50073-47FA-8CFF-0617-48785954C75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3760F9F-3E51-C58C-0BF6-C86FF2980C33}"/>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37620739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1D032-26A5-7A2D-F678-56393EC3DF5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298E989-75F8-BB02-B82D-11FAC5E175A1}"/>
              </a:ext>
            </a:extLst>
          </p:cNvPr>
          <p:cNvSpPr>
            <a:spLocks noGrp="1"/>
          </p:cNvSpPr>
          <p:nvPr>
            <p:ph type="dt" sz="half" idx="10"/>
          </p:nvPr>
        </p:nvSpPr>
        <p:spPr/>
        <p:txBody>
          <a:bodyPr/>
          <a:lstStyle/>
          <a:p>
            <a:fld id="{80FC6068-BAFB-FC44-B9D8-F4B3BB105DE6}" type="datetimeFigureOut">
              <a:rPr lang="en-US" smtClean="0"/>
              <a:t>1/25/24</a:t>
            </a:fld>
            <a:endParaRPr lang="en-US"/>
          </a:p>
        </p:txBody>
      </p:sp>
      <p:sp>
        <p:nvSpPr>
          <p:cNvPr id="4" name="Footer Placeholder 3">
            <a:extLst>
              <a:ext uri="{FF2B5EF4-FFF2-40B4-BE49-F238E27FC236}">
                <a16:creationId xmlns:a16="http://schemas.microsoft.com/office/drawing/2014/main" id="{B09B5C66-E958-649A-5675-A662F06A09D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6254FA4-DFC4-646F-60E5-DECF271B37C6}"/>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12658481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C104E65-08BD-6907-1F8C-723793CBF8E7}"/>
              </a:ext>
            </a:extLst>
          </p:cNvPr>
          <p:cNvSpPr>
            <a:spLocks noGrp="1"/>
          </p:cNvSpPr>
          <p:nvPr>
            <p:ph type="dt" sz="half" idx="10"/>
          </p:nvPr>
        </p:nvSpPr>
        <p:spPr/>
        <p:txBody>
          <a:bodyPr/>
          <a:lstStyle/>
          <a:p>
            <a:fld id="{80FC6068-BAFB-FC44-B9D8-F4B3BB105DE6}" type="datetimeFigureOut">
              <a:rPr lang="en-US" smtClean="0"/>
              <a:t>1/25/24</a:t>
            </a:fld>
            <a:endParaRPr lang="en-US"/>
          </a:p>
        </p:txBody>
      </p:sp>
      <p:sp>
        <p:nvSpPr>
          <p:cNvPr id="3" name="Footer Placeholder 2">
            <a:extLst>
              <a:ext uri="{FF2B5EF4-FFF2-40B4-BE49-F238E27FC236}">
                <a16:creationId xmlns:a16="http://schemas.microsoft.com/office/drawing/2014/main" id="{D661CC75-33DA-B1F6-96AF-CBB14805904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B4C4FFB-D0D0-31DD-44BD-B3E7ED184A23}"/>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41916000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C42D8-1021-2C9E-5F09-32FDF65E288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80913F2-059D-752E-A400-647BBF83037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E021D53-A503-B148-BD5E-C4D870B4551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EA35AFC-61BE-1793-693C-F41CB363D2C2}"/>
              </a:ext>
            </a:extLst>
          </p:cNvPr>
          <p:cNvSpPr>
            <a:spLocks noGrp="1"/>
          </p:cNvSpPr>
          <p:nvPr>
            <p:ph type="dt" sz="half" idx="10"/>
          </p:nvPr>
        </p:nvSpPr>
        <p:spPr/>
        <p:txBody>
          <a:bodyPr/>
          <a:lstStyle/>
          <a:p>
            <a:fld id="{80FC6068-BAFB-FC44-B9D8-F4B3BB105DE6}" type="datetimeFigureOut">
              <a:rPr lang="en-US" smtClean="0"/>
              <a:t>1/25/24</a:t>
            </a:fld>
            <a:endParaRPr lang="en-US"/>
          </a:p>
        </p:txBody>
      </p:sp>
      <p:sp>
        <p:nvSpPr>
          <p:cNvPr id="6" name="Footer Placeholder 5">
            <a:extLst>
              <a:ext uri="{FF2B5EF4-FFF2-40B4-BE49-F238E27FC236}">
                <a16:creationId xmlns:a16="http://schemas.microsoft.com/office/drawing/2014/main" id="{547AF21D-5FB2-4C84-EB29-6F451F34E43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9A1F816-AD91-E8D2-EBCE-8DA1C28AEDE9}"/>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36867510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880EA5-70CB-2324-481C-69CB3F61685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461C042-20F1-9842-172C-4C7DD2B9BC5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37864F1-02BA-BDF6-6C2A-9632A1AEAA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89DEC45-E803-35C8-EB66-A31C5C60D9B9}"/>
              </a:ext>
            </a:extLst>
          </p:cNvPr>
          <p:cNvSpPr>
            <a:spLocks noGrp="1"/>
          </p:cNvSpPr>
          <p:nvPr>
            <p:ph type="dt" sz="half" idx="10"/>
          </p:nvPr>
        </p:nvSpPr>
        <p:spPr/>
        <p:txBody>
          <a:bodyPr/>
          <a:lstStyle/>
          <a:p>
            <a:fld id="{80FC6068-BAFB-FC44-B9D8-F4B3BB105DE6}" type="datetimeFigureOut">
              <a:rPr lang="en-US" smtClean="0"/>
              <a:t>1/25/24</a:t>
            </a:fld>
            <a:endParaRPr lang="en-US"/>
          </a:p>
        </p:txBody>
      </p:sp>
      <p:sp>
        <p:nvSpPr>
          <p:cNvPr id="6" name="Footer Placeholder 5">
            <a:extLst>
              <a:ext uri="{FF2B5EF4-FFF2-40B4-BE49-F238E27FC236}">
                <a16:creationId xmlns:a16="http://schemas.microsoft.com/office/drawing/2014/main" id="{E53A919A-3F80-FD6A-344C-529C0DA6910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0F0D72-1C3C-A33E-99F8-116B63BA412E}"/>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5202215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D30EAE4-2EA3-240E-FA0D-88C1D97D8BA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9875C67-A2AC-C558-C959-8951B3D76B9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FEED394-34D6-0BC7-0954-31A6D6795BF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0FC6068-BAFB-FC44-B9D8-F4B3BB105DE6}" type="datetimeFigureOut">
              <a:rPr lang="en-US" smtClean="0"/>
              <a:t>1/25/24</a:t>
            </a:fld>
            <a:endParaRPr lang="en-US"/>
          </a:p>
        </p:txBody>
      </p:sp>
      <p:sp>
        <p:nvSpPr>
          <p:cNvPr id="5" name="Footer Placeholder 4">
            <a:extLst>
              <a:ext uri="{FF2B5EF4-FFF2-40B4-BE49-F238E27FC236}">
                <a16:creationId xmlns:a16="http://schemas.microsoft.com/office/drawing/2014/main" id="{7F19F240-BF3F-ED66-6361-38718558379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A1740C0-6F4C-5793-2DBF-B20945C2C99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7DF6216-3A53-0949-804D-38F3812E90E8}" type="slidenum">
              <a:rPr lang="en-US" smtClean="0"/>
              <a:t>‹#›</a:t>
            </a:fld>
            <a:endParaRPr lang="en-US"/>
          </a:p>
        </p:txBody>
      </p:sp>
    </p:spTree>
    <p:extLst>
      <p:ext uri="{BB962C8B-B14F-4D97-AF65-F5344CB8AC3E}">
        <p14:creationId xmlns:p14="http://schemas.microsoft.com/office/powerpoint/2010/main" val="7157387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3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4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ags" Target="../tags/tag1.xml"/><Relationship Id="rId4" Type="http://schemas.openxmlformats.org/officeDocument/2006/relationships/image" Target="../media/image6.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7F98DB-DE2C-07D3-123C-E9582F858925}"/>
              </a:ext>
            </a:extLst>
          </p:cNvPr>
          <p:cNvSpPr>
            <a:spLocks noGrp="1"/>
          </p:cNvSpPr>
          <p:nvPr>
            <p:ph type="ctrTitle"/>
          </p:nvPr>
        </p:nvSpPr>
        <p:spPr/>
        <p:txBody>
          <a:bodyPr>
            <a:normAutofit fontScale="90000"/>
          </a:bodyPr>
          <a:lstStyle/>
          <a:p>
            <a:r>
              <a:rPr lang="en-US" sz="4400" dirty="0"/>
              <a:t>Mining public datasets for driving forces of immune-related adverse events (</a:t>
            </a:r>
            <a:r>
              <a:rPr lang="en-US" sz="4400" dirty="0" err="1"/>
              <a:t>irAEs</a:t>
            </a:r>
            <a:r>
              <a:rPr lang="en-US" sz="4400" dirty="0"/>
              <a:t>) from immune checkpoint blockade (ICB)</a:t>
            </a:r>
          </a:p>
        </p:txBody>
      </p:sp>
      <p:sp>
        <p:nvSpPr>
          <p:cNvPr id="3" name="Subtitle 2">
            <a:extLst>
              <a:ext uri="{FF2B5EF4-FFF2-40B4-BE49-F238E27FC236}">
                <a16:creationId xmlns:a16="http://schemas.microsoft.com/office/drawing/2014/main" id="{C22C488F-513A-E9AC-F871-02135EAB1B73}"/>
              </a:ext>
            </a:extLst>
          </p:cNvPr>
          <p:cNvSpPr>
            <a:spLocks noGrp="1"/>
          </p:cNvSpPr>
          <p:nvPr>
            <p:ph type="subTitle" idx="1"/>
          </p:nvPr>
        </p:nvSpPr>
        <p:spPr/>
        <p:txBody>
          <a:bodyPr/>
          <a:lstStyle/>
          <a:p>
            <a:r>
              <a:rPr lang="en-US" dirty="0"/>
              <a:t>2-1-2024 SI meeting</a:t>
            </a:r>
          </a:p>
          <a:p>
            <a:r>
              <a:rPr lang="en-US" dirty="0"/>
              <a:t>Ty Bottorff – Bioinformatics postdoc</a:t>
            </a:r>
          </a:p>
          <a:p>
            <a:r>
              <a:rPr lang="en-US" dirty="0"/>
              <a:t>Linsley lab</a:t>
            </a:r>
          </a:p>
        </p:txBody>
      </p:sp>
    </p:spTree>
    <p:extLst>
      <p:ext uri="{BB962C8B-B14F-4D97-AF65-F5344CB8AC3E}">
        <p14:creationId xmlns:p14="http://schemas.microsoft.com/office/powerpoint/2010/main" val="3922328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C1F12E-A372-6635-6ADE-E07E2F40FDA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9515251-A241-69F1-9476-FEDF9A75D9CB}"/>
              </a:ext>
            </a:extLst>
          </p:cNvPr>
          <p:cNvSpPr>
            <a:spLocks noGrp="1"/>
          </p:cNvSpPr>
          <p:nvPr>
            <p:ph type="title"/>
          </p:nvPr>
        </p:nvSpPr>
        <p:spPr>
          <a:xfrm>
            <a:off x="838200" y="593725"/>
            <a:ext cx="10515600" cy="1325563"/>
          </a:xfrm>
        </p:spPr>
        <p:txBody>
          <a:bodyPr>
            <a:normAutofit/>
          </a:bodyPr>
          <a:lstStyle/>
          <a:p>
            <a:r>
              <a:rPr lang="en-US" dirty="0"/>
              <a:t>Possible mechanisms driving </a:t>
            </a:r>
            <a:r>
              <a:rPr lang="en-US" dirty="0" err="1"/>
              <a:t>irAEs</a:t>
            </a:r>
            <a:endParaRPr lang="en-US" dirty="0"/>
          </a:p>
        </p:txBody>
      </p:sp>
      <p:pic>
        <p:nvPicPr>
          <p:cNvPr id="6" name="Picture 5">
            <a:extLst>
              <a:ext uri="{FF2B5EF4-FFF2-40B4-BE49-F238E27FC236}">
                <a16:creationId xmlns:a16="http://schemas.microsoft.com/office/drawing/2014/main" id="{A348EA46-8F52-246B-7D0C-F3EDBC8AFD01}"/>
              </a:ext>
            </a:extLst>
          </p:cNvPr>
          <p:cNvPicPr>
            <a:picLocks noChangeAspect="1"/>
          </p:cNvPicPr>
          <p:nvPr/>
        </p:nvPicPr>
        <p:blipFill>
          <a:blip r:embed="rId3"/>
          <a:stretch>
            <a:fillRect/>
          </a:stretch>
        </p:blipFill>
        <p:spPr>
          <a:xfrm>
            <a:off x="1866001" y="1517923"/>
            <a:ext cx="8172079" cy="5013367"/>
          </a:xfrm>
          <a:prstGeom prst="rect">
            <a:avLst/>
          </a:prstGeom>
        </p:spPr>
      </p:pic>
      <p:sp>
        <p:nvSpPr>
          <p:cNvPr id="9" name="TextBox 8">
            <a:extLst>
              <a:ext uri="{FF2B5EF4-FFF2-40B4-BE49-F238E27FC236}">
                <a16:creationId xmlns:a16="http://schemas.microsoft.com/office/drawing/2014/main" id="{5F4B058C-5F0A-2B17-A254-0C9B438A628E}"/>
              </a:ext>
            </a:extLst>
          </p:cNvPr>
          <p:cNvSpPr txBox="1"/>
          <p:nvPr/>
        </p:nvSpPr>
        <p:spPr>
          <a:xfrm>
            <a:off x="8565872" y="6488668"/>
            <a:ext cx="3699539" cy="369332"/>
          </a:xfrm>
          <a:prstGeom prst="rect">
            <a:avLst/>
          </a:prstGeom>
          <a:noFill/>
        </p:spPr>
        <p:txBody>
          <a:bodyPr wrap="none" rtlCol="0">
            <a:spAutoFit/>
          </a:bodyPr>
          <a:lstStyle/>
          <a:p>
            <a:r>
              <a:rPr lang="en-US" dirty="0"/>
              <a:t>Zheng et al. </a:t>
            </a:r>
            <a:r>
              <a:rPr lang="en-US" i="1" dirty="0"/>
              <a:t>Materials &amp; Design</a:t>
            </a:r>
            <a:r>
              <a:rPr lang="en-US" dirty="0"/>
              <a:t>. 2022</a:t>
            </a:r>
          </a:p>
        </p:txBody>
      </p:sp>
    </p:spTree>
    <p:extLst>
      <p:ext uri="{BB962C8B-B14F-4D97-AF65-F5344CB8AC3E}">
        <p14:creationId xmlns:p14="http://schemas.microsoft.com/office/powerpoint/2010/main" val="34378770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593725"/>
            <a:ext cx="10515600" cy="1325563"/>
          </a:xfrm>
        </p:spPr>
        <p:txBody>
          <a:bodyPr>
            <a:normAutofit/>
          </a:bodyPr>
          <a:lstStyle/>
          <a:p>
            <a:r>
              <a:rPr lang="en-US" dirty="0" err="1"/>
              <a:t>Crossreactive</a:t>
            </a:r>
            <a:r>
              <a:rPr lang="en-US" dirty="0"/>
              <a:t> T cells may cause </a:t>
            </a:r>
            <a:r>
              <a:rPr lang="en-US" dirty="0" err="1"/>
              <a:t>irAEs</a:t>
            </a:r>
            <a:r>
              <a:rPr lang="en-US" dirty="0"/>
              <a:t> via reaction to both tumor and self</a:t>
            </a:r>
          </a:p>
        </p:txBody>
      </p:sp>
      <p:sp>
        <p:nvSpPr>
          <p:cNvPr id="3" name="Content Placeholder 2">
            <a:extLst>
              <a:ext uri="{FF2B5EF4-FFF2-40B4-BE49-F238E27FC236}">
                <a16:creationId xmlns:a16="http://schemas.microsoft.com/office/drawing/2014/main" id="{B9501834-7B32-1ACA-4358-B630FB8EEC36}"/>
              </a:ext>
            </a:extLst>
          </p:cNvPr>
          <p:cNvSpPr>
            <a:spLocks noGrp="1"/>
          </p:cNvSpPr>
          <p:nvPr>
            <p:ph idx="1"/>
          </p:nvPr>
        </p:nvSpPr>
        <p:spPr>
          <a:xfrm>
            <a:off x="838200" y="1919289"/>
            <a:ext cx="5325757" cy="4623402"/>
          </a:xfrm>
        </p:spPr>
        <p:txBody>
          <a:bodyPr>
            <a:noAutofit/>
          </a:bodyPr>
          <a:lstStyle/>
          <a:p>
            <a:r>
              <a:rPr lang="en-US" sz="2200" dirty="0"/>
              <a:t>TCRs estimated to potentially react with 1 in ~10k encountered peptides (</a:t>
            </a:r>
            <a:r>
              <a:rPr lang="en-US" sz="2200" b="0" i="0" u="none" strike="noStrike" dirty="0">
                <a:solidFill>
                  <a:srgbClr val="212121"/>
                </a:solidFill>
                <a:effectLst/>
              </a:rPr>
              <a:t>PMID37409132</a:t>
            </a:r>
            <a:r>
              <a:rPr lang="en-US" sz="2200" dirty="0"/>
              <a:t>)</a:t>
            </a:r>
          </a:p>
          <a:p>
            <a:r>
              <a:rPr lang="en-US" sz="2200" dirty="0"/>
              <a:t>infiltration of T cells in </a:t>
            </a:r>
            <a:r>
              <a:rPr lang="en-US" sz="2200" dirty="0" err="1"/>
              <a:t>irAE</a:t>
            </a:r>
            <a:r>
              <a:rPr lang="en-US" sz="2200" dirty="0"/>
              <a:t> tissue (</a:t>
            </a:r>
            <a:r>
              <a:rPr lang="en-US" sz="2200" b="0" i="0" u="none" strike="noStrike" dirty="0">
                <a:effectLst/>
              </a:rPr>
              <a:t>PMID31021392</a:t>
            </a:r>
            <a:r>
              <a:rPr lang="en-US" sz="2200" dirty="0"/>
              <a:t>, </a:t>
            </a:r>
            <a:r>
              <a:rPr lang="en-US" sz="2200" b="0" i="0" u="none" strike="noStrike" dirty="0">
                <a:effectLst/>
              </a:rPr>
              <a:t>PMID35101349</a:t>
            </a:r>
            <a:r>
              <a:rPr lang="en-US" sz="2200" dirty="0"/>
              <a:t>)</a:t>
            </a:r>
          </a:p>
          <a:p>
            <a:r>
              <a:rPr lang="en-US" sz="2200" dirty="0"/>
              <a:t>sharing between</a:t>
            </a:r>
            <a:r>
              <a:rPr lang="en-US" sz="2200" i="0" u="none" strike="noStrike" dirty="0">
                <a:effectLst/>
              </a:rPr>
              <a:t> TCR clonotypes infi</a:t>
            </a:r>
            <a:r>
              <a:rPr lang="en-US" sz="2200" dirty="0"/>
              <a:t>ltrating primary tumor and </a:t>
            </a:r>
            <a:r>
              <a:rPr lang="en-US" sz="2200" dirty="0" err="1"/>
              <a:t>irAE</a:t>
            </a:r>
            <a:r>
              <a:rPr lang="en-US" sz="2200" dirty="0"/>
              <a:t> tissue (</a:t>
            </a:r>
            <a:r>
              <a:rPr lang="en-US" sz="2200" b="0" i="0" u="none" strike="noStrike" dirty="0">
                <a:effectLst/>
              </a:rPr>
              <a:t>PMID31021392</a:t>
            </a:r>
            <a:r>
              <a:rPr lang="en-US" sz="2200" dirty="0"/>
              <a:t>, </a:t>
            </a:r>
            <a:r>
              <a:rPr lang="en-US" sz="2200" b="0" i="0" u="none" strike="noStrike" dirty="0">
                <a:effectLst/>
              </a:rPr>
              <a:t>PMID30832716</a:t>
            </a:r>
            <a:r>
              <a:rPr lang="en-US" sz="2200" dirty="0"/>
              <a:t>, </a:t>
            </a:r>
            <a:r>
              <a:rPr lang="en-US" sz="2200" b="0" i="0" u="none" strike="noStrike" dirty="0">
                <a:effectLst/>
              </a:rPr>
              <a:t>PMID34589959</a:t>
            </a:r>
            <a:r>
              <a:rPr lang="en-US" sz="2200" dirty="0"/>
              <a:t>) and metastases and </a:t>
            </a:r>
            <a:r>
              <a:rPr lang="en-US" sz="2200" dirty="0" err="1"/>
              <a:t>irAE</a:t>
            </a:r>
            <a:r>
              <a:rPr lang="en-US" sz="2200" dirty="0"/>
              <a:t> tissue (</a:t>
            </a:r>
            <a:r>
              <a:rPr lang="en-US" sz="2200" b="0" i="0" u="none" strike="noStrike" dirty="0">
                <a:effectLst/>
              </a:rPr>
              <a:t>PMID37680638</a:t>
            </a:r>
            <a:r>
              <a:rPr lang="en-US" sz="2200" dirty="0"/>
              <a:t>)</a:t>
            </a:r>
          </a:p>
          <a:p>
            <a:r>
              <a:rPr lang="en-US" sz="2200" i="0" u="none" strike="noStrike" dirty="0">
                <a:effectLst/>
              </a:rPr>
              <a:t>more peripheral T cell clones shared with TILs in </a:t>
            </a:r>
            <a:r>
              <a:rPr lang="en-US" sz="2200" i="0" u="none" strike="noStrike" dirty="0" err="1">
                <a:effectLst/>
              </a:rPr>
              <a:t>irAE</a:t>
            </a:r>
            <a:r>
              <a:rPr lang="en-US" sz="2200" i="0" u="none" strike="noStrike" dirty="0">
                <a:effectLst/>
              </a:rPr>
              <a:t> patients (</a:t>
            </a:r>
            <a:r>
              <a:rPr lang="en-US" sz="2200" b="0" i="0" u="none" strike="noStrike" dirty="0">
                <a:effectLst/>
              </a:rPr>
              <a:t>PMID30832716</a:t>
            </a:r>
            <a:r>
              <a:rPr lang="en-US" sz="2200" i="0" u="none" strike="noStrike" dirty="0">
                <a:effectLst/>
              </a:rPr>
              <a:t>)</a:t>
            </a:r>
          </a:p>
        </p:txBody>
      </p:sp>
      <p:pic>
        <p:nvPicPr>
          <p:cNvPr id="5" name="Picture 4">
            <a:extLst>
              <a:ext uri="{FF2B5EF4-FFF2-40B4-BE49-F238E27FC236}">
                <a16:creationId xmlns:a16="http://schemas.microsoft.com/office/drawing/2014/main" id="{EF5BB157-0047-826E-C4D1-F483400994A0}"/>
              </a:ext>
            </a:extLst>
          </p:cNvPr>
          <p:cNvPicPr>
            <a:picLocks noChangeAspect="1"/>
          </p:cNvPicPr>
          <p:nvPr/>
        </p:nvPicPr>
        <p:blipFill>
          <a:blip r:embed="rId3"/>
          <a:stretch>
            <a:fillRect/>
          </a:stretch>
        </p:blipFill>
        <p:spPr>
          <a:xfrm>
            <a:off x="6445406" y="1710052"/>
            <a:ext cx="5553554" cy="4605658"/>
          </a:xfrm>
          <a:prstGeom prst="rect">
            <a:avLst/>
          </a:prstGeom>
        </p:spPr>
      </p:pic>
      <p:sp>
        <p:nvSpPr>
          <p:cNvPr id="6" name="TextBox 5">
            <a:extLst>
              <a:ext uri="{FF2B5EF4-FFF2-40B4-BE49-F238E27FC236}">
                <a16:creationId xmlns:a16="http://schemas.microsoft.com/office/drawing/2014/main" id="{6ABD948F-1DF4-7A0A-9F71-D2A0C100135F}"/>
              </a:ext>
            </a:extLst>
          </p:cNvPr>
          <p:cNvSpPr txBox="1"/>
          <p:nvPr/>
        </p:nvSpPr>
        <p:spPr>
          <a:xfrm>
            <a:off x="8565872" y="6488668"/>
            <a:ext cx="3699539" cy="369332"/>
          </a:xfrm>
          <a:prstGeom prst="rect">
            <a:avLst/>
          </a:prstGeom>
          <a:noFill/>
        </p:spPr>
        <p:txBody>
          <a:bodyPr wrap="none" rtlCol="0">
            <a:spAutoFit/>
          </a:bodyPr>
          <a:lstStyle/>
          <a:p>
            <a:r>
              <a:rPr lang="en-US" dirty="0"/>
              <a:t>Zheng et al. </a:t>
            </a:r>
            <a:r>
              <a:rPr lang="en-US" i="1" dirty="0"/>
              <a:t>Materials &amp; Design</a:t>
            </a:r>
            <a:r>
              <a:rPr lang="en-US" dirty="0"/>
              <a:t>. 2022</a:t>
            </a:r>
          </a:p>
        </p:txBody>
      </p:sp>
    </p:spTree>
    <p:extLst>
      <p:ext uri="{BB962C8B-B14F-4D97-AF65-F5344CB8AC3E}">
        <p14:creationId xmlns:p14="http://schemas.microsoft.com/office/powerpoint/2010/main" val="38405022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593725"/>
            <a:ext cx="10515600" cy="1325563"/>
          </a:xfrm>
        </p:spPr>
        <p:txBody>
          <a:bodyPr>
            <a:normAutofit/>
          </a:bodyPr>
          <a:lstStyle/>
          <a:p>
            <a:r>
              <a:rPr lang="en-US" dirty="0"/>
              <a:t>Goals</a:t>
            </a:r>
          </a:p>
        </p:txBody>
      </p:sp>
      <p:sp>
        <p:nvSpPr>
          <p:cNvPr id="3" name="Content Placeholder 2">
            <a:extLst>
              <a:ext uri="{FF2B5EF4-FFF2-40B4-BE49-F238E27FC236}">
                <a16:creationId xmlns:a16="http://schemas.microsoft.com/office/drawing/2014/main" id="{B9501834-7B32-1ACA-4358-B630FB8EEC36}"/>
              </a:ext>
            </a:extLst>
          </p:cNvPr>
          <p:cNvSpPr>
            <a:spLocks noGrp="1"/>
          </p:cNvSpPr>
          <p:nvPr>
            <p:ph idx="1"/>
          </p:nvPr>
        </p:nvSpPr>
        <p:spPr>
          <a:xfrm>
            <a:off x="838200" y="1919288"/>
            <a:ext cx="10515600" cy="4344987"/>
          </a:xfrm>
        </p:spPr>
        <p:txBody>
          <a:bodyPr>
            <a:normAutofit/>
          </a:bodyPr>
          <a:lstStyle/>
          <a:p>
            <a:r>
              <a:rPr lang="en-US" dirty="0"/>
              <a:t>Determine if TCR (junction) features can serve a proxy for or predispose to T cell cross-reactivity</a:t>
            </a:r>
          </a:p>
          <a:p>
            <a:pPr lvl="1"/>
            <a:r>
              <a:rPr lang="en-US" dirty="0"/>
              <a:t>Features to investigate</a:t>
            </a:r>
          </a:p>
          <a:p>
            <a:pPr lvl="2"/>
            <a:r>
              <a:rPr lang="en-US" dirty="0"/>
              <a:t>Junction length (</a:t>
            </a:r>
            <a:r>
              <a:rPr lang="en-US" b="0" i="0" u="none" strike="noStrike" dirty="0">
                <a:effectLst/>
              </a:rPr>
              <a:t>PMID33289628, PMID12152083, PMID9597140)</a:t>
            </a:r>
            <a:r>
              <a:rPr lang="en-US" dirty="0"/>
              <a:t>, chemical properties (</a:t>
            </a:r>
            <a:r>
              <a:rPr lang="en-US" b="0" i="0" u="none" strike="noStrike" dirty="0">
                <a:effectLst/>
              </a:rPr>
              <a:t>PMID35177831)</a:t>
            </a:r>
            <a:endParaRPr lang="en-US" dirty="0"/>
          </a:p>
          <a:p>
            <a:pPr lvl="2"/>
            <a:r>
              <a:rPr lang="en-US" dirty="0"/>
              <a:t>TCR germline-ness (probability of generation)</a:t>
            </a:r>
          </a:p>
          <a:p>
            <a:pPr lvl="1"/>
            <a:r>
              <a:rPr lang="en-US" dirty="0"/>
              <a:t>Possible effects of feature variations</a:t>
            </a:r>
          </a:p>
          <a:p>
            <a:pPr lvl="2"/>
            <a:r>
              <a:rPr lang="en-US" dirty="0"/>
              <a:t>Altered TCR-</a:t>
            </a:r>
            <a:r>
              <a:rPr lang="en-US" dirty="0" err="1"/>
              <a:t>pMHC</a:t>
            </a:r>
            <a:r>
              <a:rPr lang="en-US" dirty="0"/>
              <a:t> contact geometry, binding modes, number of contacts</a:t>
            </a:r>
          </a:p>
          <a:p>
            <a:r>
              <a:rPr lang="en-US" dirty="0"/>
              <a:t>Mine datasets for other T cell differences between patients developing and not developing </a:t>
            </a:r>
            <a:r>
              <a:rPr lang="en-US" dirty="0" err="1"/>
              <a:t>irAEs</a:t>
            </a:r>
            <a:endParaRPr lang="en-US" dirty="0"/>
          </a:p>
        </p:txBody>
      </p:sp>
    </p:spTree>
    <p:extLst>
      <p:ext uri="{BB962C8B-B14F-4D97-AF65-F5344CB8AC3E}">
        <p14:creationId xmlns:p14="http://schemas.microsoft.com/office/powerpoint/2010/main" val="9605724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0D38577-EFE9-F28F-D0BA-AA1E6F6D05E8}"/>
              </a:ext>
            </a:extLst>
          </p:cNvPr>
          <p:cNvPicPr>
            <a:picLocks noChangeAspect="1"/>
          </p:cNvPicPr>
          <p:nvPr/>
        </p:nvPicPr>
        <p:blipFill>
          <a:blip r:embed="rId3"/>
          <a:stretch>
            <a:fillRect/>
          </a:stretch>
        </p:blipFill>
        <p:spPr>
          <a:xfrm>
            <a:off x="5689598" y="1161747"/>
            <a:ext cx="4653819" cy="1438042"/>
          </a:xfrm>
          <a:prstGeom prst="rect">
            <a:avLst/>
          </a:prstGeom>
        </p:spPr>
      </p:pic>
      <p:sp>
        <p:nvSpPr>
          <p:cNvPr id="6" name="TextBox 5">
            <a:extLst>
              <a:ext uri="{FF2B5EF4-FFF2-40B4-BE49-F238E27FC236}">
                <a16:creationId xmlns:a16="http://schemas.microsoft.com/office/drawing/2014/main" id="{00F75FED-500F-0BC3-87E9-F4D65E6F8AB6}"/>
              </a:ext>
            </a:extLst>
          </p:cNvPr>
          <p:cNvSpPr txBox="1"/>
          <p:nvPr/>
        </p:nvSpPr>
        <p:spPr>
          <a:xfrm>
            <a:off x="6613915" y="719193"/>
            <a:ext cx="5130800" cy="369332"/>
          </a:xfrm>
          <a:prstGeom prst="rect">
            <a:avLst/>
          </a:prstGeom>
          <a:noFill/>
        </p:spPr>
        <p:txBody>
          <a:bodyPr wrap="square" rtlCol="0">
            <a:spAutoFit/>
          </a:bodyPr>
          <a:lstStyle/>
          <a:p>
            <a:r>
              <a:rPr lang="en-US" dirty="0"/>
              <a:t>Pool groups B &amp; C for power</a:t>
            </a:r>
          </a:p>
        </p:txBody>
      </p:sp>
      <p:pic>
        <p:nvPicPr>
          <p:cNvPr id="4" name="Picture 3">
            <a:extLst>
              <a:ext uri="{FF2B5EF4-FFF2-40B4-BE49-F238E27FC236}">
                <a16:creationId xmlns:a16="http://schemas.microsoft.com/office/drawing/2014/main" id="{E4004417-2069-3476-87A3-A7AC5F25CE1F}"/>
              </a:ext>
            </a:extLst>
          </p:cNvPr>
          <p:cNvPicPr>
            <a:picLocks noChangeAspect="1"/>
          </p:cNvPicPr>
          <p:nvPr/>
        </p:nvPicPr>
        <p:blipFill>
          <a:blip r:embed="rId4"/>
          <a:stretch>
            <a:fillRect/>
          </a:stretch>
        </p:blipFill>
        <p:spPr>
          <a:xfrm>
            <a:off x="67694" y="41153"/>
            <a:ext cx="5621905" cy="6810998"/>
          </a:xfrm>
          <a:prstGeom prst="rect">
            <a:avLst/>
          </a:prstGeom>
        </p:spPr>
      </p:pic>
      <p:pic>
        <p:nvPicPr>
          <p:cNvPr id="7" name="Picture 6">
            <a:extLst>
              <a:ext uri="{FF2B5EF4-FFF2-40B4-BE49-F238E27FC236}">
                <a16:creationId xmlns:a16="http://schemas.microsoft.com/office/drawing/2014/main" id="{A0CA7269-1D66-2C12-CD95-760308145799}"/>
              </a:ext>
            </a:extLst>
          </p:cNvPr>
          <p:cNvPicPr>
            <a:picLocks noChangeAspect="1"/>
          </p:cNvPicPr>
          <p:nvPr/>
        </p:nvPicPr>
        <p:blipFill>
          <a:blip r:embed="rId5"/>
          <a:stretch>
            <a:fillRect/>
          </a:stretch>
        </p:blipFill>
        <p:spPr>
          <a:xfrm>
            <a:off x="5689599" y="3115566"/>
            <a:ext cx="4653817" cy="3701281"/>
          </a:xfrm>
          <a:prstGeom prst="rect">
            <a:avLst/>
          </a:prstGeom>
        </p:spPr>
      </p:pic>
      <p:sp>
        <p:nvSpPr>
          <p:cNvPr id="2" name="TextBox 1">
            <a:extLst>
              <a:ext uri="{FF2B5EF4-FFF2-40B4-BE49-F238E27FC236}">
                <a16:creationId xmlns:a16="http://schemas.microsoft.com/office/drawing/2014/main" id="{EEB7BB8D-5AE5-5BF2-5FE4-B48AE3D2BA67}"/>
              </a:ext>
            </a:extLst>
          </p:cNvPr>
          <p:cNvSpPr txBox="1"/>
          <p:nvPr/>
        </p:nvSpPr>
        <p:spPr>
          <a:xfrm>
            <a:off x="10343416" y="2599789"/>
            <a:ext cx="838691" cy="369332"/>
          </a:xfrm>
          <a:prstGeom prst="rect">
            <a:avLst/>
          </a:prstGeom>
          <a:noFill/>
        </p:spPr>
        <p:txBody>
          <a:bodyPr wrap="none" rtlCol="0">
            <a:spAutoFit/>
          </a:bodyPr>
          <a:lstStyle/>
          <a:p>
            <a:r>
              <a:rPr lang="en-US" dirty="0"/>
              <a:t>PMBCs</a:t>
            </a:r>
          </a:p>
        </p:txBody>
      </p:sp>
    </p:spTree>
    <p:extLst>
      <p:ext uri="{BB962C8B-B14F-4D97-AF65-F5344CB8AC3E}">
        <p14:creationId xmlns:p14="http://schemas.microsoft.com/office/powerpoint/2010/main" val="38217852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FB6ABEC-25D7-6374-926C-0604F02DF681}"/>
              </a:ext>
            </a:extLst>
          </p:cNvPr>
          <p:cNvPicPr>
            <a:picLocks noChangeAspect="1"/>
          </p:cNvPicPr>
          <p:nvPr/>
        </p:nvPicPr>
        <p:blipFill>
          <a:blip r:embed="rId3"/>
          <a:stretch>
            <a:fillRect/>
          </a:stretch>
        </p:blipFill>
        <p:spPr>
          <a:xfrm>
            <a:off x="518388" y="5559442"/>
            <a:ext cx="4767885" cy="934712"/>
          </a:xfrm>
          <a:prstGeom prst="rect">
            <a:avLst/>
          </a:prstGeom>
        </p:spPr>
      </p:pic>
      <p:pic>
        <p:nvPicPr>
          <p:cNvPr id="3" name="Picture 2">
            <a:extLst>
              <a:ext uri="{FF2B5EF4-FFF2-40B4-BE49-F238E27FC236}">
                <a16:creationId xmlns:a16="http://schemas.microsoft.com/office/drawing/2014/main" id="{45CA8D16-A7D1-C371-32C9-89E09C8A957F}"/>
              </a:ext>
            </a:extLst>
          </p:cNvPr>
          <p:cNvPicPr>
            <a:picLocks noChangeAspect="1"/>
          </p:cNvPicPr>
          <p:nvPr/>
        </p:nvPicPr>
        <p:blipFill>
          <a:blip r:embed="rId4"/>
          <a:stretch>
            <a:fillRect/>
          </a:stretch>
        </p:blipFill>
        <p:spPr>
          <a:xfrm>
            <a:off x="5669090" y="179705"/>
            <a:ext cx="6522910" cy="6047871"/>
          </a:xfrm>
          <a:prstGeom prst="rect">
            <a:avLst/>
          </a:prstGeom>
        </p:spPr>
      </p:pic>
      <p:sp>
        <p:nvSpPr>
          <p:cNvPr id="4" name="TextBox 3">
            <a:extLst>
              <a:ext uri="{FF2B5EF4-FFF2-40B4-BE49-F238E27FC236}">
                <a16:creationId xmlns:a16="http://schemas.microsoft.com/office/drawing/2014/main" id="{E361C55B-F223-40E6-204B-C5F5E3AC9C19}"/>
              </a:ext>
            </a:extLst>
          </p:cNvPr>
          <p:cNvSpPr txBox="1"/>
          <p:nvPr/>
        </p:nvSpPr>
        <p:spPr>
          <a:xfrm>
            <a:off x="5588229" y="6338070"/>
            <a:ext cx="1326004" cy="369332"/>
          </a:xfrm>
          <a:prstGeom prst="rect">
            <a:avLst/>
          </a:prstGeom>
          <a:noFill/>
        </p:spPr>
        <p:txBody>
          <a:bodyPr wrap="none" rtlCol="0">
            <a:spAutoFit/>
          </a:bodyPr>
          <a:lstStyle/>
          <a:p>
            <a:r>
              <a:rPr lang="en-US" dirty="0"/>
              <a:t>Colon tissue</a:t>
            </a:r>
          </a:p>
        </p:txBody>
      </p:sp>
      <p:sp>
        <p:nvSpPr>
          <p:cNvPr id="6" name="TextBox 5">
            <a:extLst>
              <a:ext uri="{FF2B5EF4-FFF2-40B4-BE49-F238E27FC236}">
                <a16:creationId xmlns:a16="http://schemas.microsoft.com/office/drawing/2014/main" id="{498569C2-58CF-2601-044F-4C82DA44B25B}"/>
              </a:ext>
            </a:extLst>
          </p:cNvPr>
          <p:cNvSpPr txBox="1"/>
          <p:nvPr/>
        </p:nvSpPr>
        <p:spPr>
          <a:xfrm>
            <a:off x="957801" y="6338070"/>
            <a:ext cx="3786614" cy="369332"/>
          </a:xfrm>
          <a:prstGeom prst="rect">
            <a:avLst/>
          </a:prstGeom>
          <a:noFill/>
        </p:spPr>
        <p:txBody>
          <a:bodyPr wrap="none" rtlCol="0">
            <a:spAutoFit/>
          </a:bodyPr>
          <a:lstStyle/>
          <a:p>
            <a:r>
              <a:rPr lang="en-US" dirty="0"/>
              <a:t>n = 8                     n = 6                     n = 8</a:t>
            </a:r>
          </a:p>
        </p:txBody>
      </p:sp>
      <p:pic>
        <p:nvPicPr>
          <p:cNvPr id="7" name="Picture 6">
            <a:extLst>
              <a:ext uri="{FF2B5EF4-FFF2-40B4-BE49-F238E27FC236}">
                <a16:creationId xmlns:a16="http://schemas.microsoft.com/office/drawing/2014/main" id="{1325149D-FECA-D83F-A873-24ED99FC0143}"/>
              </a:ext>
            </a:extLst>
          </p:cNvPr>
          <p:cNvPicPr>
            <a:picLocks noChangeAspect="1"/>
          </p:cNvPicPr>
          <p:nvPr/>
        </p:nvPicPr>
        <p:blipFill>
          <a:blip r:embed="rId5"/>
          <a:stretch>
            <a:fillRect/>
          </a:stretch>
        </p:blipFill>
        <p:spPr>
          <a:xfrm>
            <a:off x="0" y="0"/>
            <a:ext cx="5553307" cy="5520793"/>
          </a:xfrm>
          <a:prstGeom prst="rect">
            <a:avLst/>
          </a:prstGeom>
        </p:spPr>
      </p:pic>
    </p:spTree>
    <p:extLst>
      <p:ext uri="{BB962C8B-B14F-4D97-AF65-F5344CB8AC3E}">
        <p14:creationId xmlns:p14="http://schemas.microsoft.com/office/powerpoint/2010/main" val="13166360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593725"/>
            <a:ext cx="10164580" cy="1325563"/>
          </a:xfrm>
        </p:spPr>
        <p:txBody>
          <a:bodyPr>
            <a:normAutofit/>
          </a:bodyPr>
          <a:lstStyle/>
          <a:p>
            <a:r>
              <a:rPr lang="en-US" dirty="0"/>
              <a:t>QC (colon tissue colitis dataset)</a:t>
            </a:r>
            <a:endParaRPr lang="en-US" dirty="0">
              <a:solidFill>
                <a:srgbClr val="FF0000"/>
              </a:solidFill>
            </a:endParaRPr>
          </a:p>
        </p:txBody>
      </p:sp>
      <p:sp>
        <p:nvSpPr>
          <p:cNvPr id="6" name="TextBox 5">
            <a:extLst>
              <a:ext uri="{FF2B5EF4-FFF2-40B4-BE49-F238E27FC236}">
                <a16:creationId xmlns:a16="http://schemas.microsoft.com/office/drawing/2014/main" id="{47FCA302-1F2A-26F9-A21A-29F0D7ADAA93}"/>
              </a:ext>
            </a:extLst>
          </p:cNvPr>
          <p:cNvSpPr txBox="1"/>
          <p:nvPr/>
        </p:nvSpPr>
        <p:spPr>
          <a:xfrm>
            <a:off x="2609384" y="6046155"/>
            <a:ext cx="10486859" cy="646331"/>
          </a:xfrm>
          <a:prstGeom prst="rect">
            <a:avLst/>
          </a:prstGeom>
          <a:noFill/>
        </p:spPr>
        <p:txBody>
          <a:bodyPr wrap="square">
            <a:spAutoFit/>
          </a:bodyPr>
          <a:lstStyle/>
          <a:p>
            <a:r>
              <a:rPr lang="en-US" dirty="0"/>
              <a:t>~129k cells remain after QC (~13k cells dropped),</a:t>
            </a:r>
          </a:p>
          <a:p>
            <a:r>
              <a:rPr lang="en-US" dirty="0"/>
              <a:t>~180k cells remain after QC (~50k cells dropped) in PBMC myocarditis-focused dataset</a:t>
            </a:r>
          </a:p>
        </p:txBody>
      </p:sp>
      <p:grpSp>
        <p:nvGrpSpPr>
          <p:cNvPr id="19" name="Group 18">
            <a:extLst>
              <a:ext uri="{FF2B5EF4-FFF2-40B4-BE49-F238E27FC236}">
                <a16:creationId xmlns:a16="http://schemas.microsoft.com/office/drawing/2014/main" id="{0A08C2C5-AF70-583F-53D2-9F318CCCE482}"/>
              </a:ext>
            </a:extLst>
          </p:cNvPr>
          <p:cNvGrpSpPr/>
          <p:nvPr/>
        </p:nvGrpSpPr>
        <p:grpSpPr>
          <a:xfrm>
            <a:off x="196243" y="2039705"/>
            <a:ext cx="5729005" cy="3637637"/>
            <a:chOff x="6096000" y="2122241"/>
            <a:chExt cx="5729005" cy="3637637"/>
          </a:xfrm>
        </p:grpSpPr>
        <p:pic>
          <p:nvPicPr>
            <p:cNvPr id="7" name="Picture 6">
              <a:extLst>
                <a:ext uri="{FF2B5EF4-FFF2-40B4-BE49-F238E27FC236}">
                  <a16:creationId xmlns:a16="http://schemas.microsoft.com/office/drawing/2014/main" id="{2C51C282-1CEC-6244-F347-686AAD391614}"/>
                </a:ext>
              </a:extLst>
            </p:cNvPr>
            <p:cNvPicPr>
              <a:picLocks noChangeAspect="1"/>
            </p:cNvPicPr>
            <p:nvPr/>
          </p:nvPicPr>
          <p:blipFill>
            <a:blip r:embed="rId3"/>
            <a:stretch>
              <a:fillRect/>
            </a:stretch>
          </p:blipFill>
          <p:spPr>
            <a:xfrm>
              <a:off x="6096000" y="2122241"/>
              <a:ext cx="5729005" cy="3403704"/>
            </a:xfrm>
            <a:prstGeom prst="rect">
              <a:avLst/>
            </a:prstGeom>
          </p:spPr>
        </p:pic>
        <p:sp>
          <p:nvSpPr>
            <p:cNvPr id="12" name="Rectangle 11">
              <a:extLst>
                <a:ext uri="{FF2B5EF4-FFF2-40B4-BE49-F238E27FC236}">
                  <a16:creationId xmlns:a16="http://schemas.microsoft.com/office/drawing/2014/main" id="{20AC06BD-242F-E0A8-C876-227012850D83}"/>
                </a:ext>
              </a:extLst>
            </p:cNvPr>
            <p:cNvSpPr/>
            <p:nvPr/>
          </p:nvSpPr>
          <p:spPr>
            <a:xfrm>
              <a:off x="8366739" y="5294575"/>
              <a:ext cx="1187526" cy="191942"/>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3" name="TextBox 12">
              <a:extLst>
                <a:ext uri="{FF2B5EF4-FFF2-40B4-BE49-F238E27FC236}">
                  <a16:creationId xmlns:a16="http://schemas.microsoft.com/office/drawing/2014/main" id="{2881B457-218A-D2FB-3ABB-B92C0BDD9D5D}"/>
                </a:ext>
              </a:extLst>
            </p:cNvPr>
            <p:cNvSpPr txBox="1"/>
            <p:nvPr/>
          </p:nvSpPr>
          <p:spPr>
            <a:xfrm>
              <a:off x="8670152" y="5390546"/>
              <a:ext cx="1102033" cy="369332"/>
            </a:xfrm>
            <a:prstGeom prst="rect">
              <a:avLst/>
            </a:prstGeom>
            <a:noFill/>
          </p:spPr>
          <p:txBody>
            <a:bodyPr wrap="none" rtlCol="0">
              <a:spAutoFit/>
            </a:bodyPr>
            <a:lstStyle/>
            <a:p>
              <a:r>
                <a:rPr lang="en-US" dirty="0"/>
                <a:t>Patient ID</a:t>
              </a:r>
            </a:p>
          </p:txBody>
        </p:sp>
      </p:grpSp>
      <p:grpSp>
        <p:nvGrpSpPr>
          <p:cNvPr id="17" name="Group 16">
            <a:extLst>
              <a:ext uri="{FF2B5EF4-FFF2-40B4-BE49-F238E27FC236}">
                <a16:creationId xmlns:a16="http://schemas.microsoft.com/office/drawing/2014/main" id="{A9CD2D20-0C32-6439-5078-4385BED192A6}"/>
              </a:ext>
            </a:extLst>
          </p:cNvPr>
          <p:cNvGrpSpPr/>
          <p:nvPr/>
        </p:nvGrpSpPr>
        <p:grpSpPr>
          <a:xfrm>
            <a:off x="6255835" y="2039705"/>
            <a:ext cx="5729005" cy="3619690"/>
            <a:chOff x="0" y="2139329"/>
            <a:chExt cx="5729005" cy="3619690"/>
          </a:xfrm>
        </p:grpSpPr>
        <p:pic>
          <p:nvPicPr>
            <p:cNvPr id="8" name="Picture 7">
              <a:extLst>
                <a:ext uri="{FF2B5EF4-FFF2-40B4-BE49-F238E27FC236}">
                  <a16:creationId xmlns:a16="http://schemas.microsoft.com/office/drawing/2014/main" id="{B7061B4B-ADC8-0207-D60A-E08F2710F7A7}"/>
                </a:ext>
              </a:extLst>
            </p:cNvPr>
            <p:cNvPicPr>
              <a:picLocks noChangeAspect="1"/>
            </p:cNvPicPr>
            <p:nvPr/>
          </p:nvPicPr>
          <p:blipFill>
            <a:blip r:embed="rId4"/>
            <a:stretch>
              <a:fillRect/>
            </a:stretch>
          </p:blipFill>
          <p:spPr>
            <a:xfrm>
              <a:off x="0" y="2139329"/>
              <a:ext cx="5729005" cy="3390635"/>
            </a:xfrm>
            <a:prstGeom prst="rect">
              <a:avLst/>
            </a:prstGeom>
          </p:spPr>
        </p:pic>
        <p:sp>
          <p:nvSpPr>
            <p:cNvPr id="11" name="Rectangle 10">
              <a:extLst>
                <a:ext uri="{FF2B5EF4-FFF2-40B4-BE49-F238E27FC236}">
                  <a16:creationId xmlns:a16="http://schemas.microsoft.com/office/drawing/2014/main" id="{F6E02B60-958E-4577-CCE1-A20FC4B1C8C7}"/>
                </a:ext>
              </a:extLst>
            </p:cNvPr>
            <p:cNvSpPr/>
            <p:nvPr/>
          </p:nvSpPr>
          <p:spPr>
            <a:xfrm>
              <a:off x="2419815" y="5263376"/>
              <a:ext cx="1187526" cy="191942"/>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4" name="TextBox 13">
              <a:extLst>
                <a:ext uri="{FF2B5EF4-FFF2-40B4-BE49-F238E27FC236}">
                  <a16:creationId xmlns:a16="http://schemas.microsoft.com/office/drawing/2014/main" id="{E4E2FE90-55CE-5667-605C-6CFE0C4A53D8}"/>
                </a:ext>
              </a:extLst>
            </p:cNvPr>
            <p:cNvSpPr txBox="1"/>
            <p:nvPr/>
          </p:nvSpPr>
          <p:spPr>
            <a:xfrm>
              <a:off x="2313485" y="5389687"/>
              <a:ext cx="1102033" cy="369332"/>
            </a:xfrm>
            <a:prstGeom prst="rect">
              <a:avLst/>
            </a:prstGeom>
            <a:noFill/>
          </p:spPr>
          <p:txBody>
            <a:bodyPr wrap="none" rtlCol="0">
              <a:spAutoFit/>
            </a:bodyPr>
            <a:lstStyle/>
            <a:p>
              <a:r>
                <a:rPr lang="en-US" dirty="0"/>
                <a:t>Patient ID</a:t>
              </a:r>
            </a:p>
          </p:txBody>
        </p:sp>
      </p:grpSp>
    </p:spTree>
    <p:extLst>
      <p:ext uri="{BB962C8B-B14F-4D97-AF65-F5344CB8AC3E}">
        <p14:creationId xmlns:p14="http://schemas.microsoft.com/office/powerpoint/2010/main" val="34301857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3F5591-34DB-0F5A-30E2-C2CE7A1F850D}"/>
            </a:ext>
          </a:extLst>
        </p:cNvPr>
        <p:cNvGrpSpPr/>
        <p:nvPr/>
      </p:nvGrpSpPr>
      <p:grpSpPr>
        <a:xfrm>
          <a:off x="0" y="0"/>
          <a:ext cx="0" cy="0"/>
          <a:chOff x="0" y="0"/>
          <a:chExt cx="0" cy="0"/>
        </a:xfrm>
      </p:grpSpPr>
      <p:pic>
        <p:nvPicPr>
          <p:cNvPr id="12" name="Picture 11">
            <a:extLst>
              <a:ext uri="{FF2B5EF4-FFF2-40B4-BE49-F238E27FC236}">
                <a16:creationId xmlns:a16="http://schemas.microsoft.com/office/drawing/2014/main" id="{A1DF469B-0B8D-5D2C-5B87-1AFD460B1871}"/>
              </a:ext>
            </a:extLst>
          </p:cNvPr>
          <p:cNvPicPr>
            <a:picLocks noChangeAspect="1"/>
          </p:cNvPicPr>
          <p:nvPr/>
        </p:nvPicPr>
        <p:blipFill>
          <a:blip r:embed="rId3"/>
          <a:stretch>
            <a:fillRect/>
          </a:stretch>
        </p:blipFill>
        <p:spPr>
          <a:xfrm>
            <a:off x="0" y="2795859"/>
            <a:ext cx="5918080" cy="3543966"/>
          </a:xfrm>
          <a:prstGeom prst="rect">
            <a:avLst/>
          </a:prstGeom>
        </p:spPr>
      </p:pic>
      <p:sp>
        <p:nvSpPr>
          <p:cNvPr id="2" name="Title 1">
            <a:extLst>
              <a:ext uri="{FF2B5EF4-FFF2-40B4-BE49-F238E27FC236}">
                <a16:creationId xmlns:a16="http://schemas.microsoft.com/office/drawing/2014/main" id="{70F715DD-9F10-409B-546C-B0247D13374F}"/>
              </a:ext>
            </a:extLst>
          </p:cNvPr>
          <p:cNvSpPr>
            <a:spLocks noGrp="1"/>
          </p:cNvSpPr>
          <p:nvPr>
            <p:ph type="title"/>
          </p:nvPr>
        </p:nvSpPr>
        <p:spPr>
          <a:xfrm>
            <a:off x="838200" y="593725"/>
            <a:ext cx="10164580" cy="1325563"/>
          </a:xfrm>
        </p:spPr>
        <p:txBody>
          <a:bodyPr>
            <a:normAutofit/>
          </a:bodyPr>
          <a:lstStyle/>
          <a:p>
            <a:r>
              <a:rPr lang="en-US" dirty="0"/>
              <a:t>Data normalization, highly variable feature selection, data scaling, dimensional reduction</a:t>
            </a:r>
            <a:endParaRPr lang="en-US" dirty="0">
              <a:solidFill>
                <a:srgbClr val="FF0000"/>
              </a:solidFill>
            </a:endParaRPr>
          </a:p>
        </p:txBody>
      </p:sp>
      <p:pic>
        <p:nvPicPr>
          <p:cNvPr id="7" name="Picture 6">
            <a:extLst>
              <a:ext uri="{FF2B5EF4-FFF2-40B4-BE49-F238E27FC236}">
                <a16:creationId xmlns:a16="http://schemas.microsoft.com/office/drawing/2014/main" id="{9B9B87EB-8623-9412-77D7-555EC059C63D}"/>
              </a:ext>
            </a:extLst>
          </p:cNvPr>
          <p:cNvPicPr>
            <a:picLocks noChangeAspect="1"/>
          </p:cNvPicPr>
          <p:nvPr/>
        </p:nvPicPr>
        <p:blipFill>
          <a:blip r:embed="rId4"/>
          <a:stretch>
            <a:fillRect/>
          </a:stretch>
        </p:blipFill>
        <p:spPr>
          <a:xfrm>
            <a:off x="6096000" y="2767121"/>
            <a:ext cx="5918079" cy="3572704"/>
          </a:xfrm>
          <a:prstGeom prst="rect">
            <a:avLst/>
          </a:prstGeom>
        </p:spPr>
      </p:pic>
      <p:sp>
        <p:nvSpPr>
          <p:cNvPr id="9" name="Rectangle 8">
            <a:extLst>
              <a:ext uri="{FF2B5EF4-FFF2-40B4-BE49-F238E27FC236}">
                <a16:creationId xmlns:a16="http://schemas.microsoft.com/office/drawing/2014/main" id="{92F44E2B-50A0-2CD0-EC79-DB743A45E7B4}"/>
              </a:ext>
            </a:extLst>
          </p:cNvPr>
          <p:cNvSpPr/>
          <p:nvPr/>
        </p:nvSpPr>
        <p:spPr>
          <a:xfrm>
            <a:off x="8526984" y="2767118"/>
            <a:ext cx="1608795" cy="450366"/>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Patient ID</a:t>
            </a:r>
          </a:p>
        </p:txBody>
      </p:sp>
      <p:sp>
        <p:nvSpPr>
          <p:cNvPr id="11" name="Rectangle 10">
            <a:extLst>
              <a:ext uri="{FF2B5EF4-FFF2-40B4-BE49-F238E27FC236}">
                <a16:creationId xmlns:a16="http://schemas.microsoft.com/office/drawing/2014/main" id="{2A10D5EF-9FC5-546F-4A36-D8C8EBD7F4E2}"/>
              </a:ext>
            </a:extLst>
          </p:cNvPr>
          <p:cNvSpPr/>
          <p:nvPr/>
        </p:nvSpPr>
        <p:spPr>
          <a:xfrm>
            <a:off x="2308821" y="2767119"/>
            <a:ext cx="1608795" cy="347423"/>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Patient ID</a:t>
            </a:r>
          </a:p>
        </p:txBody>
      </p:sp>
      <p:sp>
        <p:nvSpPr>
          <p:cNvPr id="15" name="TextBox 14">
            <a:extLst>
              <a:ext uri="{FF2B5EF4-FFF2-40B4-BE49-F238E27FC236}">
                <a16:creationId xmlns:a16="http://schemas.microsoft.com/office/drawing/2014/main" id="{CB2D0923-7362-229F-0C06-DDFDA26A754F}"/>
              </a:ext>
            </a:extLst>
          </p:cNvPr>
          <p:cNvSpPr txBox="1"/>
          <p:nvPr/>
        </p:nvSpPr>
        <p:spPr>
          <a:xfrm>
            <a:off x="1359090" y="2372428"/>
            <a:ext cx="6099716" cy="369332"/>
          </a:xfrm>
          <a:prstGeom prst="rect">
            <a:avLst/>
          </a:prstGeom>
          <a:noFill/>
        </p:spPr>
        <p:txBody>
          <a:bodyPr wrap="square">
            <a:spAutoFit/>
          </a:bodyPr>
          <a:lstStyle/>
          <a:p>
            <a:r>
              <a:rPr lang="en-US" dirty="0"/>
              <a:t>PBMC myocarditis-focused dataset</a:t>
            </a:r>
          </a:p>
        </p:txBody>
      </p:sp>
      <p:sp>
        <p:nvSpPr>
          <p:cNvPr id="16" name="TextBox 15">
            <a:extLst>
              <a:ext uri="{FF2B5EF4-FFF2-40B4-BE49-F238E27FC236}">
                <a16:creationId xmlns:a16="http://schemas.microsoft.com/office/drawing/2014/main" id="{6325A86F-2690-28E4-277B-96475DB4FC47}"/>
              </a:ext>
            </a:extLst>
          </p:cNvPr>
          <p:cNvSpPr txBox="1"/>
          <p:nvPr/>
        </p:nvSpPr>
        <p:spPr>
          <a:xfrm>
            <a:off x="7971263" y="2372428"/>
            <a:ext cx="6099716" cy="369332"/>
          </a:xfrm>
          <a:prstGeom prst="rect">
            <a:avLst/>
          </a:prstGeom>
          <a:noFill/>
        </p:spPr>
        <p:txBody>
          <a:bodyPr wrap="square">
            <a:spAutoFit/>
          </a:bodyPr>
          <a:lstStyle/>
          <a:p>
            <a:r>
              <a:rPr lang="en-US" dirty="0"/>
              <a:t>Colon tissue colitis dataset</a:t>
            </a:r>
          </a:p>
        </p:txBody>
      </p:sp>
    </p:spTree>
    <p:extLst>
      <p:ext uri="{BB962C8B-B14F-4D97-AF65-F5344CB8AC3E}">
        <p14:creationId xmlns:p14="http://schemas.microsoft.com/office/powerpoint/2010/main" val="38878985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ED72A3-B174-26B6-386F-E802A3AD8EE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419AA4F-0719-EBF9-05C8-6331B58AAE3D}"/>
              </a:ext>
            </a:extLst>
          </p:cNvPr>
          <p:cNvSpPr>
            <a:spLocks noGrp="1"/>
          </p:cNvSpPr>
          <p:nvPr>
            <p:ph type="title"/>
          </p:nvPr>
        </p:nvSpPr>
        <p:spPr>
          <a:xfrm>
            <a:off x="838199" y="593725"/>
            <a:ext cx="10449393" cy="1325563"/>
          </a:xfrm>
        </p:spPr>
        <p:txBody>
          <a:bodyPr>
            <a:normAutofit/>
          </a:bodyPr>
          <a:lstStyle/>
          <a:p>
            <a:r>
              <a:rPr lang="en-US" dirty="0"/>
              <a:t>Clustering, reference mapping</a:t>
            </a:r>
            <a:endParaRPr lang="en-US" dirty="0">
              <a:solidFill>
                <a:srgbClr val="FF0000"/>
              </a:solidFill>
            </a:endParaRPr>
          </a:p>
        </p:txBody>
      </p:sp>
      <p:pic>
        <p:nvPicPr>
          <p:cNvPr id="6" name="Picture 5">
            <a:extLst>
              <a:ext uri="{FF2B5EF4-FFF2-40B4-BE49-F238E27FC236}">
                <a16:creationId xmlns:a16="http://schemas.microsoft.com/office/drawing/2014/main" id="{394DB14C-6244-AEDA-4EFD-B77A9F24B2DA}"/>
              </a:ext>
            </a:extLst>
          </p:cNvPr>
          <p:cNvPicPr>
            <a:picLocks noChangeAspect="1"/>
          </p:cNvPicPr>
          <p:nvPr/>
        </p:nvPicPr>
        <p:blipFill>
          <a:blip r:embed="rId3"/>
          <a:stretch>
            <a:fillRect/>
          </a:stretch>
        </p:blipFill>
        <p:spPr>
          <a:xfrm>
            <a:off x="6178499" y="2295420"/>
            <a:ext cx="5863528" cy="3576154"/>
          </a:xfrm>
          <a:prstGeom prst="rect">
            <a:avLst/>
          </a:prstGeom>
        </p:spPr>
      </p:pic>
      <p:sp>
        <p:nvSpPr>
          <p:cNvPr id="8" name="TextBox 7">
            <a:extLst>
              <a:ext uri="{FF2B5EF4-FFF2-40B4-BE49-F238E27FC236}">
                <a16:creationId xmlns:a16="http://schemas.microsoft.com/office/drawing/2014/main" id="{46EBBD23-8C74-6DA5-60D4-462DF53906FF}"/>
              </a:ext>
            </a:extLst>
          </p:cNvPr>
          <p:cNvSpPr txBox="1"/>
          <p:nvPr/>
        </p:nvSpPr>
        <p:spPr>
          <a:xfrm>
            <a:off x="884096" y="1919287"/>
            <a:ext cx="6099716" cy="369332"/>
          </a:xfrm>
          <a:prstGeom prst="rect">
            <a:avLst/>
          </a:prstGeom>
          <a:noFill/>
        </p:spPr>
        <p:txBody>
          <a:bodyPr wrap="square">
            <a:spAutoFit/>
          </a:bodyPr>
          <a:lstStyle/>
          <a:p>
            <a:r>
              <a:rPr lang="en-US" dirty="0"/>
              <a:t>PBMC myocarditis-focused dataset (~30k T cells)</a:t>
            </a:r>
          </a:p>
        </p:txBody>
      </p:sp>
      <p:sp>
        <p:nvSpPr>
          <p:cNvPr id="9" name="TextBox 8">
            <a:extLst>
              <a:ext uri="{FF2B5EF4-FFF2-40B4-BE49-F238E27FC236}">
                <a16:creationId xmlns:a16="http://schemas.microsoft.com/office/drawing/2014/main" id="{26355237-C877-F7E8-1860-021BE114DC84}"/>
              </a:ext>
            </a:extLst>
          </p:cNvPr>
          <p:cNvSpPr txBox="1"/>
          <p:nvPr/>
        </p:nvSpPr>
        <p:spPr>
          <a:xfrm>
            <a:off x="7355303" y="1926089"/>
            <a:ext cx="6099716" cy="369332"/>
          </a:xfrm>
          <a:prstGeom prst="rect">
            <a:avLst/>
          </a:prstGeom>
          <a:noFill/>
        </p:spPr>
        <p:txBody>
          <a:bodyPr wrap="square">
            <a:spAutoFit/>
          </a:bodyPr>
          <a:lstStyle/>
          <a:p>
            <a:r>
              <a:rPr lang="en-US" dirty="0"/>
              <a:t>Colon tissue colitis dataset (~50k T cells)</a:t>
            </a:r>
          </a:p>
        </p:txBody>
      </p:sp>
      <p:sp>
        <p:nvSpPr>
          <p:cNvPr id="12" name="TextBox 11">
            <a:extLst>
              <a:ext uri="{FF2B5EF4-FFF2-40B4-BE49-F238E27FC236}">
                <a16:creationId xmlns:a16="http://schemas.microsoft.com/office/drawing/2014/main" id="{43206CC4-0C6B-E94C-6072-17B2047BA25C}"/>
              </a:ext>
            </a:extLst>
          </p:cNvPr>
          <p:cNvSpPr txBox="1"/>
          <p:nvPr/>
        </p:nvSpPr>
        <p:spPr>
          <a:xfrm>
            <a:off x="7249717" y="5849271"/>
            <a:ext cx="6310889" cy="646331"/>
          </a:xfrm>
          <a:prstGeom prst="rect">
            <a:avLst/>
          </a:prstGeom>
          <a:noFill/>
        </p:spPr>
        <p:txBody>
          <a:bodyPr wrap="square" rtlCol="0">
            <a:spAutoFit/>
          </a:bodyPr>
          <a:lstStyle/>
          <a:p>
            <a:r>
              <a:rPr lang="en-US" dirty="0"/>
              <a:t>Clusters with high CD69 are CD4 </a:t>
            </a:r>
            <a:r>
              <a:rPr lang="en-US" dirty="0" err="1"/>
              <a:t>Trm</a:t>
            </a:r>
            <a:r>
              <a:rPr lang="en-US" dirty="0"/>
              <a:t>,</a:t>
            </a:r>
          </a:p>
          <a:p>
            <a:r>
              <a:rPr lang="en-US" dirty="0"/>
              <a:t>high CD49a/CD101/CD103 are CD8 </a:t>
            </a:r>
            <a:r>
              <a:rPr lang="en-US" dirty="0" err="1"/>
              <a:t>Trm</a:t>
            </a:r>
            <a:endParaRPr lang="en-US" dirty="0"/>
          </a:p>
        </p:txBody>
      </p:sp>
      <p:pic>
        <p:nvPicPr>
          <p:cNvPr id="14" name="Picture 13">
            <a:extLst>
              <a:ext uri="{FF2B5EF4-FFF2-40B4-BE49-F238E27FC236}">
                <a16:creationId xmlns:a16="http://schemas.microsoft.com/office/drawing/2014/main" id="{366E8CF4-83B9-A47D-8665-D766070F95BC}"/>
              </a:ext>
            </a:extLst>
          </p:cNvPr>
          <p:cNvPicPr>
            <a:picLocks noChangeAspect="1"/>
          </p:cNvPicPr>
          <p:nvPr/>
        </p:nvPicPr>
        <p:blipFill>
          <a:blip r:embed="rId4"/>
          <a:stretch>
            <a:fillRect/>
          </a:stretch>
        </p:blipFill>
        <p:spPr>
          <a:xfrm>
            <a:off x="149973" y="2283600"/>
            <a:ext cx="5946027" cy="3587973"/>
          </a:xfrm>
          <a:prstGeom prst="rect">
            <a:avLst/>
          </a:prstGeom>
        </p:spPr>
      </p:pic>
    </p:spTree>
    <p:extLst>
      <p:ext uri="{BB962C8B-B14F-4D97-AF65-F5344CB8AC3E}">
        <p14:creationId xmlns:p14="http://schemas.microsoft.com/office/powerpoint/2010/main" val="32572466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110219-49C3-8CFD-2208-3DEBC4710D7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66154CA-9B31-D2A8-A495-62449E4C0B3B}"/>
              </a:ext>
            </a:extLst>
          </p:cNvPr>
          <p:cNvSpPr>
            <a:spLocks noGrp="1"/>
          </p:cNvSpPr>
          <p:nvPr>
            <p:ph type="title"/>
          </p:nvPr>
        </p:nvSpPr>
        <p:spPr>
          <a:xfrm>
            <a:off x="838199" y="593725"/>
            <a:ext cx="10449393" cy="1325563"/>
          </a:xfrm>
        </p:spPr>
        <p:txBody>
          <a:bodyPr>
            <a:normAutofit/>
          </a:bodyPr>
          <a:lstStyle/>
          <a:p>
            <a:r>
              <a:rPr lang="en-US" dirty="0"/>
              <a:t>Some cell types seem more abundant in ICI colitis group</a:t>
            </a:r>
          </a:p>
        </p:txBody>
      </p:sp>
      <p:sp>
        <p:nvSpPr>
          <p:cNvPr id="3" name="TextBox 2">
            <a:extLst>
              <a:ext uri="{FF2B5EF4-FFF2-40B4-BE49-F238E27FC236}">
                <a16:creationId xmlns:a16="http://schemas.microsoft.com/office/drawing/2014/main" id="{251B7A92-4797-2F95-3447-50F8432C20AE}"/>
              </a:ext>
            </a:extLst>
          </p:cNvPr>
          <p:cNvSpPr txBox="1"/>
          <p:nvPr/>
        </p:nvSpPr>
        <p:spPr>
          <a:xfrm>
            <a:off x="1359090" y="2372428"/>
            <a:ext cx="6099716" cy="369332"/>
          </a:xfrm>
          <a:prstGeom prst="rect">
            <a:avLst/>
          </a:prstGeom>
          <a:noFill/>
        </p:spPr>
        <p:txBody>
          <a:bodyPr wrap="square">
            <a:spAutoFit/>
          </a:bodyPr>
          <a:lstStyle/>
          <a:p>
            <a:r>
              <a:rPr lang="en-US" dirty="0"/>
              <a:t>PBMC myocarditis-focused dataset</a:t>
            </a:r>
          </a:p>
        </p:txBody>
      </p:sp>
      <p:sp>
        <p:nvSpPr>
          <p:cNvPr id="4" name="TextBox 3">
            <a:extLst>
              <a:ext uri="{FF2B5EF4-FFF2-40B4-BE49-F238E27FC236}">
                <a16:creationId xmlns:a16="http://schemas.microsoft.com/office/drawing/2014/main" id="{3CC557B1-D29A-E9BD-23F1-20663DBA1AB3}"/>
              </a:ext>
            </a:extLst>
          </p:cNvPr>
          <p:cNvSpPr txBox="1"/>
          <p:nvPr/>
        </p:nvSpPr>
        <p:spPr>
          <a:xfrm>
            <a:off x="7614424" y="2372428"/>
            <a:ext cx="6099716" cy="369332"/>
          </a:xfrm>
          <a:prstGeom prst="rect">
            <a:avLst/>
          </a:prstGeom>
          <a:noFill/>
        </p:spPr>
        <p:txBody>
          <a:bodyPr wrap="square">
            <a:spAutoFit/>
          </a:bodyPr>
          <a:lstStyle/>
          <a:p>
            <a:r>
              <a:rPr lang="en-US" dirty="0"/>
              <a:t>Colon tissue colitis dataset</a:t>
            </a:r>
          </a:p>
        </p:txBody>
      </p:sp>
      <p:pic>
        <p:nvPicPr>
          <p:cNvPr id="5" name="Picture 4">
            <a:extLst>
              <a:ext uri="{FF2B5EF4-FFF2-40B4-BE49-F238E27FC236}">
                <a16:creationId xmlns:a16="http://schemas.microsoft.com/office/drawing/2014/main" id="{BEA3971A-BE10-218D-E462-9F158A07BA1B}"/>
              </a:ext>
            </a:extLst>
          </p:cNvPr>
          <p:cNvPicPr>
            <a:picLocks noChangeAspect="1"/>
          </p:cNvPicPr>
          <p:nvPr/>
        </p:nvPicPr>
        <p:blipFill>
          <a:blip r:embed="rId3"/>
          <a:stretch>
            <a:fillRect/>
          </a:stretch>
        </p:blipFill>
        <p:spPr>
          <a:xfrm>
            <a:off x="6267470" y="2890612"/>
            <a:ext cx="5913877" cy="3658511"/>
          </a:xfrm>
          <a:prstGeom prst="rect">
            <a:avLst/>
          </a:prstGeom>
        </p:spPr>
      </p:pic>
      <p:pic>
        <p:nvPicPr>
          <p:cNvPr id="8" name="Picture 7">
            <a:extLst>
              <a:ext uri="{FF2B5EF4-FFF2-40B4-BE49-F238E27FC236}">
                <a16:creationId xmlns:a16="http://schemas.microsoft.com/office/drawing/2014/main" id="{2189A730-D2CF-5074-563A-BA94FC2526EA}"/>
              </a:ext>
            </a:extLst>
          </p:cNvPr>
          <p:cNvPicPr>
            <a:picLocks noChangeAspect="1"/>
          </p:cNvPicPr>
          <p:nvPr/>
        </p:nvPicPr>
        <p:blipFill>
          <a:blip r:embed="rId4"/>
          <a:stretch>
            <a:fillRect/>
          </a:stretch>
        </p:blipFill>
        <p:spPr>
          <a:xfrm>
            <a:off x="10653" y="2874614"/>
            <a:ext cx="6085347" cy="3674510"/>
          </a:xfrm>
          <a:prstGeom prst="rect">
            <a:avLst/>
          </a:prstGeom>
        </p:spPr>
      </p:pic>
    </p:spTree>
    <p:extLst>
      <p:ext uri="{BB962C8B-B14F-4D97-AF65-F5344CB8AC3E}">
        <p14:creationId xmlns:p14="http://schemas.microsoft.com/office/powerpoint/2010/main" val="2424072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F14292-DD99-A9DF-44C1-EDBF74A65A40}"/>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BCB632EF-923C-FF16-2EC9-AD0E17568F96}"/>
              </a:ext>
            </a:extLst>
          </p:cNvPr>
          <p:cNvPicPr>
            <a:picLocks noChangeAspect="1"/>
          </p:cNvPicPr>
          <p:nvPr/>
        </p:nvPicPr>
        <p:blipFill>
          <a:blip r:embed="rId3"/>
          <a:stretch>
            <a:fillRect/>
          </a:stretch>
        </p:blipFill>
        <p:spPr>
          <a:xfrm>
            <a:off x="16621" y="2453409"/>
            <a:ext cx="5915828" cy="3699499"/>
          </a:xfrm>
          <a:prstGeom prst="rect">
            <a:avLst/>
          </a:prstGeom>
        </p:spPr>
      </p:pic>
      <p:sp>
        <p:nvSpPr>
          <p:cNvPr id="2" name="Title 1">
            <a:extLst>
              <a:ext uri="{FF2B5EF4-FFF2-40B4-BE49-F238E27FC236}">
                <a16:creationId xmlns:a16="http://schemas.microsoft.com/office/drawing/2014/main" id="{31DFD031-292A-A7C7-7247-67B95C775691}"/>
              </a:ext>
            </a:extLst>
          </p:cNvPr>
          <p:cNvSpPr>
            <a:spLocks noGrp="1"/>
          </p:cNvSpPr>
          <p:nvPr>
            <p:ph type="title"/>
          </p:nvPr>
        </p:nvSpPr>
        <p:spPr>
          <a:xfrm>
            <a:off x="838200" y="593725"/>
            <a:ext cx="10515600" cy="1325563"/>
          </a:xfrm>
        </p:spPr>
        <p:txBody>
          <a:bodyPr>
            <a:normAutofit/>
          </a:bodyPr>
          <a:lstStyle/>
          <a:p>
            <a:r>
              <a:rPr lang="en-US" sz="3600" dirty="0"/>
              <a:t>More proliferating CD4 T cells in </a:t>
            </a:r>
            <a:r>
              <a:rPr lang="en-US" sz="3600" dirty="0" err="1"/>
              <a:t>irAE</a:t>
            </a:r>
            <a:r>
              <a:rPr lang="en-US" sz="3600" dirty="0"/>
              <a:t> colitis tissue (also seen in dataset’s published paper)</a:t>
            </a:r>
            <a:endParaRPr lang="en-US" dirty="0"/>
          </a:p>
        </p:txBody>
      </p:sp>
      <p:sp>
        <p:nvSpPr>
          <p:cNvPr id="8" name="TextBox 7">
            <a:extLst>
              <a:ext uri="{FF2B5EF4-FFF2-40B4-BE49-F238E27FC236}">
                <a16:creationId xmlns:a16="http://schemas.microsoft.com/office/drawing/2014/main" id="{817DEC5C-5A32-3A82-FD78-BE68C7F36AAD}"/>
              </a:ext>
            </a:extLst>
          </p:cNvPr>
          <p:cNvSpPr txBox="1"/>
          <p:nvPr/>
        </p:nvSpPr>
        <p:spPr>
          <a:xfrm>
            <a:off x="7549376" y="5903174"/>
            <a:ext cx="1511055" cy="369332"/>
          </a:xfrm>
          <a:prstGeom prst="rect">
            <a:avLst/>
          </a:prstGeom>
          <a:noFill/>
        </p:spPr>
        <p:txBody>
          <a:bodyPr wrap="none" rtlCol="0">
            <a:spAutoFit/>
          </a:bodyPr>
          <a:lstStyle/>
          <a:p>
            <a:r>
              <a:rPr lang="en-US" dirty="0" err="1"/>
              <a:t>downsampled</a:t>
            </a:r>
            <a:endParaRPr lang="en-US" dirty="0"/>
          </a:p>
        </p:txBody>
      </p:sp>
      <p:sp>
        <p:nvSpPr>
          <p:cNvPr id="9" name="TextBox 8">
            <a:extLst>
              <a:ext uri="{FF2B5EF4-FFF2-40B4-BE49-F238E27FC236}">
                <a16:creationId xmlns:a16="http://schemas.microsoft.com/office/drawing/2014/main" id="{E19A61CE-91CE-4C2B-11D2-5D08933A313E}"/>
              </a:ext>
            </a:extLst>
          </p:cNvPr>
          <p:cNvSpPr txBox="1"/>
          <p:nvPr/>
        </p:nvSpPr>
        <p:spPr>
          <a:xfrm>
            <a:off x="1056686" y="5903174"/>
            <a:ext cx="3859967" cy="369332"/>
          </a:xfrm>
          <a:prstGeom prst="rect">
            <a:avLst/>
          </a:prstGeom>
          <a:noFill/>
        </p:spPr>
        <p:txBody>
          <a:bodyPr wrap="none" rtlCol="0">
            <a:spAutoFit/>
          </a:bodyPr>
          <a:lstStyle/>
          <a:p>
            <a:r>
              <a:rPr lang="en-US" dirty="0"/>
              <a:t>normalized by patient clonotype depth</a:t>
            </a:r>
          </a:p>
        </p:txBody>
      </p:sp>
      <p:sp>
        <p:nvSpPr>
          <p:cNvPr id="11" name="TextBox 10">
            <a:extLst>
              <a:ext uri="{FF2B5EF4-FFF2-40B4-BE49-F238E27FC236}">
                <a16:creationId xmlns:a16="http://schemas.microsoft.com/office/drawing/2014/main" id="{EA5F1F09-BDCD-8651-35DD-5415CC453B7B}"/>
              </a:ext>
            </a:extLst>
          </p:cNvPr>
          <p:cNvSpPr txBox="1"/>
          <p:nvPr/>
        </p:nvSpPr>
        <p:spPr>
          <a:xfrm>
            <a:off x="2565996" y="2671025"/>
            <a:ext cx="600950" cy="369332"/>
          </a:xfrm>
          <a:prstGeom prst="rect">
            <a:avLst/>
          </a:prstGeom>
          <a:noFill/>
        </p:spPr>
        <p:txBody>
          <a:bodyPr wrap="square" rtlCol="0">
            <a:spAutoFit/>
          </a:bodyPr>
          <a:lstStyle/>
          <a:p>
            <a:r>
              <a:rPr lang="en-US" dirty="0"/>
              <a:t>**</a:t>
            </a:r>
          </a:p>
        </p:txBody>
      </p:sp>
      <p:sp>
        <p:nvSpPr>
          <p:cNvPr id="12" name="TextBox 11">
            <a:extLst>
              <a:ext uri="{FF2B5EF4-FFF2-40B4-BE49-F238E27FC236}">
                <a16:creationId xmlns:a16="http://schemas.microsoft.com/office/drawing/2014/main" id="{11FF9590-465C-3BB2-95C2-B8FA92061E19}"/>
              </a:ext>
            </a:extLst>
          </p:cNvPr>
          <p:cNvSpPr txBox="1"/>
          <p:nvPr/>
        </p:nvSpPr>
        <p:spPr>
          <a:xfrm>
            <a:off x="3618492" y="6479453"/>
            <a:ext cx="3930884" cy="369332"/>
          </a:xfrm>
          <a:prstGeom prst="rect">
            <a:avLst/>
          </a:prstGeom>
          <a:noFill/>
        </p:spPr>
        <p:txBody>
          <a:bodyPr wrap="none" rtlCol="0">
            <a:spAutoFit/>
          </a:bodyPr>
          <a:lstStyle/>
          <a:p>
            <a:r>
              <a:rPr lang="en-US" dirty="0"/>
              <a:t>Wilcoxon rank sum test.</a:t>
            </a:r>
            <a:r>
              <a:rPr lang="en-US" dirty="0">
                <a:latin typeface="Calibri" panose="020F0502020204030204" pitchFamily="34" charset="0"/>
                <a:cs typeface="Times New Roman" panose="02020603050405020304" pitchFamily="18" charset="0"/>
              </a:rPr>
              <a:t> </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padj</a:t>
            </a:r>
            <a:r>
              <a:rPr lang="en-US" sz="1800" dirty="0">
                <a:effectLst/>
                <a:latin typeface="Calibri" panose="020F0502020204030204" pitchFamily="34" charset="0"/>
                <a:ea typeface="Calibri" panose="020F0502020204030204" pitchFamily="34" charset="0"/>
                <a:cs typeface="Times New Roman" panose="02020603050405020304" pitchFamily="18" charset="0"/>
              </a:rPr>
              <a:t> &lt;1e-2</a:t>
            </a:r>
            <a:endParaRPr lang="en-US" b="0" i="0" u="none" strike="noStrike" dirty="0">
              <a:solidFill>
                <a:srgbClr val="212121"/>
              </a:solidFill>
              <a:effectLst/>
              <a:latin typeface="Cambria" panose="02040503050406030204" pitchFamily="18" charset="0"/>
            </a:endParaRPr>
          </a:p>
        </p:txBody>
      </p:sp>
      <p:pic>
        <p:nvPicPr>
          <p:cNvPr id="4" name="Picture 3">
            <a:extLst>
              <a:ext uri="{FF2B5EF4-FFF2-40B4-BE49-F238E27FC236}">
                <a16:creationId xmlns:a16="http://schemas.microsoft.com/office/drawing/2014/main" id="{99BE350A-1AB4-4EEC-1771-CFB2D36247F0}"/>
              </a:ext>
            </a:extLst>
          </p:cNvPr>
          <p:cNvPicPr>
            <a:picLocks noChangeAspect="1"/>
          </p:cNvPicPr>
          <p:nvPr/>
        </p:nvPicPr>
        <p:blipFill>
          <a:blip r:embed="rId4"/>
          <a:stretch>
            <a:fillRect/>
          </a:stretch>
        </p:blipFill>
        <p:spPr>
          <a:xfrm>
            <a:off x="5956718" y="2309063"/>
            <a:ext cx="5915828" cy="3665427"/>
          </a:xfrm>
          <a:prstGeom prst="rect">
            <a:avLst/>
          </a:prstGeom>
        </p:spPr>
      </p:pic>
      <p:sp>
        <p:nvSpPr>
          <p:cNvPr id="14" name="Rectangle 13">
            <a:extLst>
              <a:ext uri="{FF2B5EF4-FFF2-40B4-BE49-F238E27FC236}">
                <a16:creationId xmlns:a16="http://schemas.microsoft.com/office/drawing/2014/main" id="{A9BD91C2-A73B-C48C-2242-3C6A887CD4AB}"/>
              </a:ext>
            </a:extLst>
          </p:cNvPr>
          <p:cNvSpPr/>
          <p:nvPr/>
        </p:nvSpPr>
        <p:spPr>
          <a:xfrm>
            <a:off x="1639229" y="5073803"/>
            <a:ext cx="1844748" cy="652086"/>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3" name="TextBox 12">
            <a:extLst>
              <a:ext uri="{FF2B5EF4-FFF2-40B4-BE49-F238E27FC236}">
                <a16:creationId xmlns:a16="http://schemas.microsoft.com/office/drawing/2014/main" id="{413E5391-E609-088D-B287-3DAFCFC08765}"/>
              </a:ext>
            </a:extLst>
          </p:cNvPr>
          <p:cNvSpPr txBox="1"/>
          <p:nvPr/>
        </p:nvSpPr>
        <p:spPr>
          <a:xfrm>
            <a:off x="1616927" y="5189381"/>
            <a:ext cx="2394886" cy="369332"/>
          </a:xfrm>
          <a:prstGeom prst="rect">
            <a:avLst/>
          </a:prstGeom>
          <a:noFill/>
        </p:spPr>
        <p:txBody>
          <a:bodyPr wrap="none" rtlCol="0">
            <a:spAutoFit/>
          </a:bodyPr>
          <a:lstStyle/>
          <a:p>
            <a:r>
              <a:rPr lang="en-US" dirty="0"/>
              <a:t>Proliferating CD4 T cells</a:t>
            </a:r>
          </a:p>
        </p:txBody>
      </p:sp>
    </p:spTree>
    <p:extLst>
      <p:ext uri="{BB962C8B-B14F-4D97-AF65-F5344CB8AC3E}">
        <p14:creationId xmlns:p14="http://schemas.microsoft.com/office/powerpoint/2010/main" val="8849106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593725"/>
            <a:ext cx="10515600" cy="1325563"/>
          </a:xfrm>
        </p:spPr>
        <p:txBody>
          <a:bodyPr>
            <a:normAutofit/>
          </a:bodyPr>
          <a:lstStyle/>
          <a:p>
            <a:r>
              <a:rPr lang="en-US" dirty="0"/>
              <a:t>Outline</a:t>
            </a:r>
          </a:p>
        </p:txBody>
      </p:sp>
      <p:sp>
        <p:nvSpPr>
          <p:cNvPr id="3" name="Content Placeholder 2">
            <a:extLst>
              <a:ext uri="{FF2B5EF4-FFF2-40B4-BE49-F238E27FC236}">
                <a16:creationId xmlns:a16="http://schemas.microsoft.com/office/drawing/2014/main" id="{B9501834-7B32-1ACA-4358-B630FB8EEC36}"/>
              </a:ext>
            </a:extLst>
          </p:cNvPr>
          <p:cNvSpPr>
            <a:spLocks noGrp="1"/>
          </p:cNvSpPr>
          <p:nvPr>
            <p:ph idx="1"/>
          </p:nvPr>
        </p:nvSpPr>
        <p:spPr>
          <a:xfrm>
            <a:off x="838200" y="1919289"/>
            <a:ext cx="10515600" cy="4623402"/>
          </a:xfrm>
        </p:spPr>
        <p:txBody>
          <a:bodyPr>
            <a:normAutofit/>
          </a:bodyPr>
          <a:lstStyle/>
          <a:p>
            <a:r>
              <a:rPr lang="en-US" dirty="0" err="1"/>
              <a:t>irAE</a:t>
            </a:r>
            <a:r>
              <a:rPr lang="en-US" dirty="0"/>
              <a:t> introduction</a:t>
            </a:r>
          </a:p>
          <a:p>
            <a:r>
              <a:rPr lang="en-US" dirty="0" err="1"/>
              <a:t>Crossreactive</a:t>
            </a:r>
            <a:r>
              <a:rPr lang="en-US" dirty="0"/>
              <a:t> T cells may drive </a:t>
            </a:r>
            <a:r>
              <a:rPr lang="en-US" dirty="0" err="1"/>
              <a:t>irAEs</a:t>
            </a:r>
            <a:endParaRPr lang="en-US" dirty="0"/>
          </a:p>
          <a:p>
            <a:r>
              <a:rPr lang="en-US" dirty="0" err="1"/>
              <a:t>scRNAseq</a:t>
            </a:r>
            <a:r>
              <a:rPr lang="en-US" dirty="0"/>
              <a:t> + </a:t>
            </a:r>
            <a:r>
              <a:rPr lang="en-US" dirty="0" err="1"/>
              <a:t>scTCRseq</a:t>
            </a:r>
            <a:r>
              <a:rPr lang="en-US" dirty="0"/>
              <a:t> dataset methods</a:t>
            </a:r>
          </a:p>
          <a:p>
            <a:r>
              <a:rPr lang="en-US" dirty="0"/>
              <a:t>Mining datasets for differences between </a:t>
            </a:r>
            <a:r>
              <a:rPr lang="en-US" dirty="0" err="1"/>
              <a:t>irAE</a:t>
            </a:r>
            <a:r>
              <a:rPr lang="en-US" dirty="0"/>
              <a:t> groups</a:t>
            </a:r>
          </a:p>
        </p:txBody>
      </p:sp>
    </p:spTree>
    <p:extLst>
      <p:ext uri="{BB962C8B-B14F-4D97-AF65-F5344CB8AC3E}">
        <p14:creationId xmlns:p14="http://schemas.microsoft.com/office/powerpoint/2010/main" val="29961101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0DF481-A044-28D5-EBB1-E1AB963EF7F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376E99F-0D61-40CB-D7BE-C03E92F237DA}"/>
              </a:ext>
            </a:extLst>
          </p:cNvPr>
          <p:cNvSpPr>
            <a:spLocks noGrp="1"/>
          </p:cNvSpPr>
          <p:nvPr>
            <p:ph type="title"/>
          </p:nvPr>
        </p:nvSpPr>
        <p:spPr>
          <a:xfrm>
            <a:off x="838200" y="593725"/>
            <a:ext cx="10515600" cy="1325563"/>
          </a:xfrm>
        </p:spPr>
        <p:txBody>
          <a:bodyPr>
            <a:normAutofit/>
          </a:bodyPr>
          <a:lstStyle/>
          <a:p>
            <a:r>
              <a:rPr lang="en-US" dirty="0"/>
              <a:t>Converged TCRs mark antigen exposed T cells </a:t>
            </a:r>
            <a:r>
              <a:rPr lang="en-US" i="0" u="none" strike="noStrike" dirty="0">
                <a:solidFill>
                  <a:srgbClr val="212121"/>
                </a:solidFill>
                <a:effectLst/>
              </a:rPr>
              <a:t>and are associated with ICB response</a:t>
            </a:r>
            <a:r>
              <a:rPr lang="en-US" dirty="0"/>
              <a:t> (</a:t>
            </a:r>
            <a:r>
              <a:rPr lang="en-US" i="0" u="none" strike="noStrike" dirty="0">
                <a:solidFill>
                  <a:srgbClr val="212121"/>
                </a:solidFill>
                <a:effectLst/>
              </a:rPr>
              <a:t>PMID36350695)</a:t>
            </a:r>
            <a:endParaRPr lang="en-US" dirty="0"/>
          </a:p>
        </p:txBody>
      </p:sp>
      <p:sp>
        <p:nvSpPr>
          <p:cNvPr id="12" name="Content Placeholder 2">
            <a:extLst>
              <a:ext uri="{FF2B5EF4-FFF2-40B4-BE49-F238E27FC236}">
                <a16:creationId xmlns:a16="http://schemas.microsoft.com/office/drawing/2014/main" id="{F78826F0-6A04-DB4E-626E-333CCFA53C31}"/>
              </a:ext>
            </a:extLst>
          </p:cNvPr>
          <p:cNvSpPr>
            <a:spLocks noGrp="1"/>
          </p:cNvSpPr>
          <p:nvPr>
            <p:ph idx="1"/>
          </p:nvPr>
        </p:nvSpPr>
        <p:spPr>
          <a:xfrm>
            <a:off x="838200" y="1919288"/>
            <a:ext cx="10515600" cy="4344987"/>
          </a:xfrm>
        </p:spPr>
        <p:txBody>
          <a:bodyPr>
            <a:normAutofit/>
          </a:bodyPr>
          <a:lstStyle/>
          <a:p>
            <a:r>
              <a:rPr lang="en-US" dirty="0"/>
              <a:t>Public CDR3 AAs</a:t>
            </a:r>
          </a:p>
          <a:p>
            <a:pPr lvl="1"/>
            <a:r>
              <a:rPr lang="en-US" dirty="0"/>
              <a:t>CDR3 AA present in &gt; 1 patient</a:t>
            </a:r>
          </a:p>
          <a:p>
            <a:pPr lvl="1"/>
            <a:r>
              <a:rPr lang="en-US" dirty="0"/>
              <a:t>Perhaps from germline recombination biases/convergent recombination or TCR convergence</a:t>
            </a:r>
          </a:p>
          <a:p>
            <a:r>
              <a:rPr lang="en-US" dirty="0"/>
              <a:t>TCR convergence</a:t>
            </a:r>
          </a:p>
          <a:p>
            <a:pPr lvl="1"/>
            <a:r>
              <a:rPr lang="en-US" dirty="0"/>
              <a:t>&gt; 1 CDR3 </a:t>
            </a:r>
            <a:r>
              <a:rPr lang="en-US" dirty="0" err="1"/>
              <a:t>nt</a:t>
            </a:r>
            <a:r>
              <a:rPr lang="en-US" dirty="0"/>
              <a:t> leading to CDR3 AA</a:t>
            </a:r>
          </a:p>
          <a:p>
            <a:pPr lvl="1"/>
            <a:r>
              <a:rPr lang="en-US" dirty="0"/>
              <a:t>Perhaps from selection due to persistent antigen exposure</a:t>
            </a:r>
          </a:p>
        </p:txBody>
      </p:sp>
    </p:spTree>
    <p:extLst>
      <p:ext uri="{BB962C8B-B14F-4D97-AF65-F5344CB8AC3E}">
        <p14:creationId xmlns:p14="http://schemas.microsoft.com/office/powerpoint/2010/main" val="37875400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5E78F9-5810-9A58-BD97-FA513A9DC9B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2C37F51-92DC-538A-9C34-CA4253DA56E4}"/>
              </a:ext>
            </a:extLst>
          </p:cNvPr>
          <p:cNvSpPr>
            <a:spLocks noGrp="1"/>
          </p:cNvSpPr>
          <p:nvPr>
            <p:ph type="title"/>
          </p:nvPr>
        </p:nvSpPr>
        <p:spPr>
          <a:xfrm>
            <a:off x="838200" y="593725"/>
            <a:ext cx="10515600" cy="1325563"/>
          </a:xfrm>
        </p:spPr>
        <p:txBody>
          <a:bodyPr>
            <a:normAutofit/>
          </a:bodyPr>
          <a:lstStyle/>
          <a:p>
            <a:r>
              <a:rPr lang="en-US" dirty="0"/>
              <a:t>No differences in convergence (nor publicity, </a:t>
            </a:r>
            <a:r>
              <a:rPr lang="en-US" dirty="0" err="1"/>
              <a:t>privicity</a:t>
            </a:r>
            <a:r>
              <a:rPr lang="en-US" dirty="0"/>
              <a:t>, not shown) between </a:t>
            </a:r>
            <a:r>
              <a:rPr lang="en-US" dirty="0" err="1"/>
              <a:t>irAE</a:t>
            </a:r>
            <a:r>
              <a:rPr lang="en-US" dirty="0"/>
              <a:t> groups by chain, cell type</a:t>
            </a:r>
          </a:p>
        </p:txBody>
      </p:sp>
      <p:pic>
        <p:nvPicPr>
          <p:cNvPr id="4" name="Picture 3">
            <a:extLst>
              <a:ext uri="{FF2B5EF4-FFF2-40B4-BE49-F238E27FC236}">
                <a16:creationId xmlns:a16="http://schemas.microsoft.com/office/drawing/2014/main" id="{F92679EE-A6C7-1B58-CA58-659B87486983}"/>
              </a:ext>
            </a:extLst>
          </p:cNvPr>
          <p:cNvPicPr>
            <a:picLocks noChangeAspect="1"/>
          </p:cNvPicPr>
          <p:nvPr/>
        </p:nvPicPr>
        <p:blipFill>
          <a:blip r:embed="rId3"/>
          <a:stretch>
            <a:fillRect/>
          </a:stretch>
        </p:blipFill>
        <p:spPr>
          <a:xfrm>
            <a:off x="-1" y="2615610"/>
            <a:ext cx="5954751" cy="3736821"/>
          </a:xfrm>
          <a:prstGeom prst="rect">
            <a:avLst/>
          </a:prstGeom>
        </p:spPr>
      </p:pic>
      <p:pic>
        <p:nvPicPr>
          <p:cNvPr id="8" name="Picture 7">
            <a:extLst>
              <a:ext uri="{FF2B5EF4-FFF2-40B4-BE49-F238E27FC236}">
                <a16:creationId xmlns:a16="http://schemas.microsoft.com/office/drawing/2014/main" id="{D4D09239-FB24-E422-3A97-FD88D354B345}"/>
              </a:ext>
            </a:extLst>
          </p:cNvPr>
          <p:cNvPicPr>
            <a:picLocks noChangeAspect="1"/>
          </p:cNvPicPr>
          <p:nvPr/>
        </p:nvPicPr>
        <p:blipFill>
          <a:blip r:embed="rId4"/>
          <a:stretch>
            <a:fillRect/>
          </a:stretch>
        </p:blipFill>
        <p:spPr>
          <a:xfrm>
            <a:off x="5939886" y="2615610"/>
            <a:ext cx="6280667" cy="3736821"/>
          </a:xfrm>
          <a:prstGeom prst="rect">
            <a:avLst/>
          </a:prstGeom>
        </p:spPr>
      </p:pic>
      <p:sp>
        <p:nvSpPr>
          <p:cNvPr id="3" name="TextBox 2">
            <a:extLst>
              <a:ext uri="{FF2B5EF4-FFF2-40B4-BE49-F238E27FC236}">
                <a16:creationId xmlns:a16="http://schemas.microsoft.com/office/drawing/2014/main" id="{06871DC9-0F2D-64B7-614E-3966E99402CF}"/>
              </a:ext>
            </a:extLst>
          </p:cNvPr>
          <p:cNvSpPr txBox="1"/>
          <p:nvPr/>
        </p:nvSpPr>
        <p:spPr>
          <a:xfrm>
            <a:off x="1217341" y="2158381"/>
            <a:ext cx="6099716" cy="369332"/>
          </a:xfrm>
          <a:prstGeom prst="rect">
            <a:avLst/>
          </a:prstGeom>
          <a:noFill/>
        </p:spPr>
        <p:txBody>
          <a:bodyPr wrap="square">
            <a:spAutoFit/>
          </a:bodyPr>
          <a:lstStyle/>
          <a:p>
            <a:r>
              <a:rPr lang="en-US" dirty="0"/>
              <a:t>PBMC myocarditis-focused dataset</a:t>
            </a:r>
          </a:p>
        </p:txBody>
      </p:sp>
      <p:sp>
        <p:nvSpPr>
          <p:cNvPr id="5" name="TextBox 4">
            <a:extLst>
              <a:ext uri="{FF2B5EF4-FFF2-40B4-BE49-F238E27FC236}">
                <a16:creationId xmlns:a16="http://schemas.microsoft.com/office/drawing/2014/main" id="{5CB223A5-E9AC-DC6D-82D1-86A72C2ED79F}"/>
              </a:ext>
            </a:extLst>
          </p:cNvPr>
          <p:cNvSpPr txBox="1"/>
          <p:nvPr/>
        </p:nvSpPr>
        <p:spPr>
          <a:xfrm>
            <a:off x="7495476" y="2158381"/>
            <a:ext cx="6099716" cy="369332"/>
          </a:xfrm>
          <a:prstGeom prst="rect">
            <a:avLst/>
          </a:prstGeom>
          <a:noFill/>
        </p:spPr>
        <p:txBody>
          <a:bodyPr wrap="square">
            <a:spAutoFit/>
          </a:bodyPr>
          <a:lstStyle/>
          <a:p>
            <a:r>
              <a:rPr lang="en-US" dirty="0"/>
              <a:t>Colon tissue colitis dataset</a:t>
            </a:r>
          </a:p>
        </p:txBody>
      </p:sp>
    </p:spTree>
    <p:extLst>
      <p:ext uri="{BB962C8B-B14F-4D97-AF65-F5344CB8AC3E}">
        <p14:creationId xmlns:p14="http://schemas.microsoft.com/office/powerpoint/2010/main" val="5135349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7C4FB8-AC52-EF31-D761-247D9040014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44D6716-8BBD-41D2-7BD2-8E6FD8FFFAC0}"/>
              </a:ext>
            </a:extLst>
          </p:cNvPr>
          <p:cNvSpPr>
            <a:spLocks noGrp="1"/>
          </p:cNvSpPr>
          <p:nvPr>
            <p:ph type="title"/>
          </p:nvPr>
        </p:nvSpPr>
        <p:spPr>
          <a:xfrm>
            <a:off x="838200" y="593725"/>
            <a:ext cx="10515600" cy="1325563"/>
          </a:xfrm>
        </p:spPr>
        <p:txBody>
          <a:bodyPr>
            <a:normAutofit/>
          </a:bodyPr>
          <a:lstStyle/>
          <a:p>
            <a:r>
              <a:rPr lang="en-US" dirty="0">
                <a:solidFill>
                  <a:srgbClr val="FF0000"/>
                </a:solidFill>
              </a:rPr>
              <a:t>Colon tissue colitis dataset upset plots (TRA): most CDR3 AA linkages are within cell types</a:t>
            </a:r>
          </a:p>
        </p:txBody>
      </p:sp>
      <p:sp>
        <p:nvSpPr>
          <p:cNvPr id="3" name="TextBox 2">
            <a:extLst>
              <a:ext uri="{FF2B5EF4-FFF2-40B4-BE49-F238E27FC236}">
                <a16:creationId xmlns:a16="http://schemas.microsoft.com/office/drawing/2014/main" id="{43686032-11CD-E986-3866-8FC2594F0564}"/>
              </a:ext>
            </a:extLst>
          </p:cNvPr>
          <p:cNvSpPr txBox="1"/>
          <p:nvPr/>
        </p:nvSpPr>
        <p:spPr>
          <a:xfrm>
            <a:off x="1314560" y="2135480"/>
            <a:ext cx="2447273" cy="369332"/>
          </a:xfrm>
          <a:prstGeom prst="rect">
            <a:avLst/>
          </a:prstGeom>
          <a:noFill/>
        </p:spPr>
        <p:txBody>
          <a:bodyPr wrap="none" rtlCol="0">
            <a:spAutoFit/>
          </a:bodyPr>
          <a:lstStyle/>
          <a:p>
            <a:r>
              <a:rPr lang="en-US" dirty="0"/>
              <a:t>Within </a:t>
            </a:r>
            <a:r>
              <a:rPr lang="en-US" dirty="0" err="1"/>
              <a:t>irAE</a:t>
            </a:r>
            <a:r>
              <a:rPr lang="en-US" dirty="0"/>
              <a:t> colitis group</a:t>
            </a:r>
          </a:p>
        </p:txBody>
      </p:sp>
      <p:sp>
        <p:nvSpPr>
          <p:cNvPr id="4" name="TextBox 3">
            <a:extLst>
              <a:ext uri="{FF2B5EF4-FFF2-40B4-BE49-F238E27FC236}">
                <a16:creationId xmlns:a16="http://schemas.microsoft.com/office/drawing/2014/main" id="{205F8EFD-B7D7-A6BE-33E8-CF41A6AB5E04}"/>
              </a:ext>
            </a:extLst>
          </p:cNvPr>
          <p:cNvSpPr txBox="1"/>
          <p:nvPr/>
        </p:nvSpPr>
        <p:spPr>
          <a:xfrm>
            <a:off x="7138357" y="2135480"/>
            <a:ext cx="2743828" cy="369332"/>
          </a:xfrm>
          <a:prstGeom prst="rect">
            <a:avLst/>
          </a:prstGeom>
          <a:noFill/>
        </p:spPr>
        <p:txBody>
          <a:bodyPr wrap="none" rtlCol="0">
            <a:spAutoFit/>
          </a:bodyPr>
          <a:lstStyle/>
          <a:p>
            <a:r>
              <a:rPr lang="en-US" dirty="0"/>
              <a:t>Within no </a:t>
            </a:r>
            <a:r>
              <a:rPr lang="en-US" dirty="0" err="1"/>
              <a:t>irAE</a:t>
            </a:r>
            <a:r>
              <a:rPr lang="en-US" dirty="0"/>
              <a:t> colitis group</a:t>
            </a:r>
          </a:p>
        </p:txBody>
      </p:sp>
      <p:pic>
        <p:nvPicPr>
          <p:cNvPr id="5" name="Picture 4">
            <a:extLst>
              <a:ext uri="{FF2B5EF4-FFF2-40B4-BE49-F238E27FC236}">
                <a16:creationId xmlns:a16="http://schemas.microsoft.com/office/drawing/2014/main" id="{ACB87164-2A04-FC94-27ED-BEEBE13F8FCE}"/>
              </a:ext>
            </a:extLst>
          </p:cNvPr>
          <p:cNvPicPr>
            <a:picLocks noChangeAspect="1"/>
          </p:cNvPicPr>
          <p:nvPr/>
        </p:nvPicPr>
        <p:blipFill>
          <a:blip r:embed="rId3"/>
          <a:stretch>
            <a:fillRect/>
          </a:stretch>
        </p:blipFill>
        <p:spPr>
          <a:xfrm>
            <a:off x="11151" y="2721004"/>
            <a:ext cx="6033866" cy="3716448"/>
          </a:xfrm>
          <a:prstGeom prst="rect">
            <a:avLst/>
          </a:prstGeom>
        </p:spPr>
      </p:pic>
      <p:pic>
        <p:nvPicPr>
          <p:cNvPr id="6" name="Picture 5">
            <a:extLst>
              <a:ext uri="{FF2B5EF4-FFF2-40B4-BE49-F238E27FC236}">
                <a16:creationId xmlns:a16="http://schemas.microsoft.com/office/drawing/2014/main" id="{69FDB94A-FEC5-991F-2BF4-1FA86F2FC0EF}"/>
              </a:ext>
            </a:extLst>
          </p:cNvPr>
          <p:cNvPicPr>
            <a:picLocks noChangeAspect="1"/>
          </p:cNvPicPr>
          <p:nvPr/>
        </p:nvPicPr>
        <p:blipFill>
          <a:blip r:embed="rId4"/>
          <a:stretch>
            <a:fillRect/>
          </a:stretch>
        </p:blipFill>
        <p:spPr>
          <a:xfrm>
            <a:off x="6114820" y="2721004"/>
            <a:ext cx="6061863" cy="3716448"/>
          </a:xfrm>
          <a:prstGeom prst="rect">
            <a:avLst/>
          </a:prstGeom>
        </p:spPr>
      </p:pic>
    </p:spTree>
    <p:extLst>
      <p:ext uri="{BB962C8B-B14F-4D97-AF65-F5344CB8AC3E}">
        <p14:creationId xmlns:p14="http://schemas.microsoft.com/office/powerpoint/2010/main" val="5107261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33E44E-E430-A9D2-BF76-5F317311E3D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A075AF3-6960-F734-18A4-0974098D27EF}"/>
              </a:ext>
            </a:extLst>
          </p:cNvPr>
          <p:cNvSpPr>
            <a:spLocks noGrp="1"/>
          </p:cNvSpPr>
          <p:nvPr>
            <p:ph type="title"/>
          </p:nvPr>
        </p:nvSpPr>
        <p:spPr>
          <a:xfrm>
            <a:off x="838200" y="593725"/>
            <a:ext cx="10515600" cy="1325563"/>
          </a:xfrm>
        </p:spPr>
        <p:txBody>
          <a:bodyPr>
            <a:normAutofit/>
          </a:bodyPr>
          <a:lstStyle/>
          <a:p>
            <a:r>
              <a:rPr lang="en-US" dirty="0">
                <a:solidFill>
                  <a:srgbClr val="FF0000"/>
                </a:solidFill>
              </a:rPr>
              <a:t>Colon tissue colitis dataset upset plots (TRB) : most CDR3 AA linkages are within cell types</a:t>
            </a:r>
          </a:p>
        </p:txBody>
      </p:sp>
      <p:sp>
        <p:nvSpPr>
          <p:cNvPr id="3" name="TextBox 2">
            <a:extLst>
              <a:ext uri="{FF2B5EF4-FFF2-40B4-BE49-F238E27FC236}">
                <a16:creationId xmlns:a16="http://schemas.microsoft.com/office/drawing/2014/main" id="{243B36C0-2DEA-F035-D972-E37A1D64D6FF}"/>
              </a:ext>
            </a:extLst>
          </p:cNvPr>
          <p:cNvSpPr txBox="1"/>
          <p:nvPr/>
        </p:nvSpPr>
        <p:spPr>
          <a:xfrm>
            <a:off x="1314560" y="2135480"/>
            <a:ext cx="2447273" cy="369332"/>
          </a:xfrm>
          <a:prstGeom prst="rect">
            <a:avLst/>
          </a:prstGeom>
          <a:noFill/>
        </p:spPr>
        <p:txBody>
          <a:bodyPr wrap="none" rtlCol="0">
            <a:spAutoFit/>
          </a:bodyPr>
          <a:lstStyle/>
          <a:p>
            <a:r>
              <a:rPr lang="en-US" dirty="0"/>
              <a:t>Within </a:t>
            </a:r>
            <a:r>
              <a:rPr lang="en-US" dirty="0" err="1"/>
              <a:t>irAE</a:t>
            </a:r>
            <a:r>
              <a:rPr lang="en-US" dirty="0"/>
              <a:t> colitis group</a:t>
            </a:r>
          </a:p>
        </p:txBody>
      </p:sp>
      <p:sp>
        <p:nvSpPr>
          <p:cNvPr id="4" name="TextBox 3">
            <a:extLst>
              <a:ext uri="{FF2B5EF4-FFF2-40B4-BE49-F238E27FC236}">
                <a16:creationId xmlns:a16="http://schemas.microsoft.com/office/drawing/2014/main" id="{39EA0540-0C6B-424D-AA7A-A561C3506635}"/>
              </a:ext>
            </a:extLst>
          </p:cNvPr>
          <p:cNvSpPr txBox="1"/>
          <p:nvPr/>
        </p:nvSpPr>
        <p:spPr>
          <a:xfrm>
            <a:off x="7138357" y="2135480"/>
            <a:ext cx="2743828" cy="369332"/>
          </a:xfrm>
          <a:prstGeom prst="rect">
            <a:avLst/>
          </a:prstGeom>
          <a:noFill/>
        </p:spPr>
        <p:txBody>
          <a:bodyPr wrap="none" rtlCol="0">
            <a:spAutoFit/>
          </a:bodyPr>
          <a:lstStyle/>
          <a:p>
            <a:r>
              <a:rPr lang="en-US" dirty="0"/>
              <a:t>Within no </a:t>
            </a:r>
            <a:r>
              <a:rPr lang="en-US" dirty="0" err="1"/>
              <a:t>irAE</a:t>
            </a:r>
            <a:r>
              <a:rPr lang="en-US" dirty="0"/>
              <a:t> colitis group</a:t>
            </a:r>
          </a:p>
        </p:txBody>
      </p:sp>
      <p:pic>
        <p:nvPicPr>
          <p:cNvPr id="9" name="Picture 8">
            <a:extLst>
              <a:ext uri="{FF2B5EF4-FFF2-40B4-BE49-F238E27FC236}">
                <a16:creationId xmlns:a16="http://schemas.microsoft.com/office/drawing/2014/main" id="{2E06A653-147A-20CE-D3DF-BE5C097F6C15}"/>
              </a:ext>
            </a:extLst>
          </p:cNvPr>
          <p:cNvPicPr>
            <a:picLocks noChangeAspect="1"/>
          </p:cNvPicPr>
          <p:nvPr/>
        </p:nvPicPr>
        <p:blipFill>
          <a:blip r:embed="rId3"/>
          <a:stretch>
            <a:fillRect/>
          </a:stretch>
        </p:blipFill>
        <p:spPr>
          <a:xfrm>
            <a:off x="6037862" y="2634948"/>
            <a:ext cx="6097396" cy="3732397"/>
          </a:xfrm>
          <a:prstGeom prst="rect">
            <a:avLst/>
          </a:prstGeom>
        </p:spPr>
      </p:pic>
      <p:pic>
        <p:nvPicPr>
          <p:cNvPr id="10" name="Picture 9">
            <a:extLst>
              <a:ext uri="{FF2B5EF4-FFF2-40B4-BE49-F238E27FC236}">
                <a16:creationId xmlns:a16="http://schemas.microsoft.com/office/drawing/2014/main" id="{A04062CE-FEA7-36BF-740D-6032AFF136B9}"/>
              </a:ext>
            </a:extLst>
          </p:cNvPr>
          <p:cNvPicPr>
            <a:picLocks noChangeAspect="1"/>
          </p:cNvPicPr>
          <p:nvPr/>
        </p:nvPicPr>
        <p:blipFill>
          <a:blip r:embed="rId4"/>
          <a:stretch>
            <a:fillRect/>
          </a:stretch>
        </p:blipFill>
        <p:spPr>
          <a:xfrm>
            <a:off x="-8412" y="2634948"/>
            <a:ext cx="6097396" cy="3727141"/>
          </a:xfrm>
          <a:prstGeom prst="rect">
            <a:avLst/>
          </a:prstGeom>
        </p:spPr>
      </p:pic>
    </p:spTree>
    <p:extLst>
      <p:ext uri="{BB962C8B-B14F-4D97-AF65-F5344CB8AC3E}">
        <p14:creationId xmlns:p14="http://schemas.microsoft.com/office/powerpoint/2010/main" val="13709815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593725"/>
            <a:ext cx="10515600" cy="1325563"/>
          </a:xfrm>
        </p:spPr>
        <p:txBody>
          <a:bodyPr>
            <a:normAutofit/>
          </a:bodyPr>
          <a:lstStyle/>
          <a:p>
            <a:r>
              <a:rPr lang="en-US" dirty="0">
                <a:solidFill>
                  <a:srgbClr val="FF0000"/>
                </a:solidFill>
              </a:rPr>
              <a:t>PBMC myocarditis-focused dataset upset plots (TRA) : most CDR3 AA linkages are within cell types</a:t>
            </a:r>
          </a:p>
        </p:txBody>
      </p:sp>
      <p:pic>
        <p:nvPicPr>
          <p:cNvPr id="6" name="Picture 5">
            <a:extLst>
              <a:ext uri="{FF2B5EF4-FFF2-40B4-BE49-F238E27FC236}">
                <a16:creationId xmlns:a16="http://schemas.microsoft.com/office/drawing/2014/main" id="{E042D6EA-4782-3007-D6D7-E7816D07200A}"/>
              </a:ext>
            </a:extLst>
          </p:cNvPr>
          <p:cNvPicPr>
            <a:picLocks noChangeAspect="1"/>
          </p:cNvPicPr>
          <p:nvPr/>
        </p:nvPicPr>
        <p:blipFill>
          <a:blip r:embed="rId3"/>
          <a:stretch>
            <a:fillRect/>
          </a:stretch>
        </p:blipFill>
        <p:spPr>
          <a:xfrm>
            <a:off x="6043193" y="2467362"/>
            <a:ext cx="6142198" cy="3755017"/>
          </a:xfrm>
          <a:prstGeom prst="rect">
            <a:avLst/>
          </a:prstGeom>
        </p:spPr>
      </p:pic>
      <p:pic>
        <p:nvPicPr>
          <p:cNvPr id="7" name="Picture 6">
            <a:extLst>
              <a:ext uri="{FF2B5EF4-FFF2-40B4-BE49-F238E27FC236}">
                <a16:creationId xmlns:a16="http://schemas.microsoft.com/office/drawing/2014/main" id="{1E394172-58F2-44E6-F71C-D8ABBE9F34B4}"/>
              </a:ext>
            </a:extLst>
          </p:cNvPr>
          <p:cNvPicPr>
            <a:picLocks noChangeAspect="1"/>
          </p:cNvPicPr>
          <p:nvPr/>
        </p:nvPicPr>
        <p:blipFill>
          <a:blip r:embed="rId4"/>
          <a:stretch>
            <a:fillRect/>
          </a:stretch>
        </p:blipFill>
        <p:spPr>
          <a:xfrm>
            <a:off x="-25787" y="2467362"/>
            <a:ext cx="6077085" cy="3755017"/>
          </a:xfrm>
          <a:prstGeom prst="rect">
            <a:avLst/>
          </a:prstGeom>
        </p:spPr>
      </p:pic>
      <p:sp>
        <p:nvSpPr>
          <p:cNvPr id="8" name="TextBox 7">
            <a:extLst>
              <a:ext uri="{FF2B5EF4-FFF2-40B4-BE49-F238E27FC236}">
                <a16:creationId xmlns:a16="http://schemas.microsoft.com/office/drawing/2014/main" id="{E09D05AC-39BA-DE82-E63A-5EFC2D909BDB}"/>
              </a:ext>
            </a:extLst>
          </p:cNvPr>
          <p:cNvSpPr txBox="1"/>
          <p:nvPr/>
        </p:nvSpPr>
        <p:spPr>
          <a:xfrm>
            <a:off x="2018334" y="1919288"/>
            <a:ext cx="1851276" cy="369332"/>
          </a:xfrm>
          <a:prstGeom prst="rect">
            <a:avLst/>
          </a:prstGeom>
          <a:noFill/>
        </p:spPr>
        <p:txBody>
          <a:bodyPr wrap="none" rtlCol="0">
            <a:spAutoFit/>
          </a:bodyPr>
          <a:lstStyle/>
          <a:p>
            <a:r>
              <a:rPr lang="en-US" dirty="0"/>
              <a:t>Within </a:t>
            </a:r>
            <a:r>
              <a:rPr lang="en-US" dirty="0" err="1"/>
              <a:t>irAE</a:t>
            </a:r>
            <a:r>
              <a:rPr lang="en-US" dirty="0"/>
              <a:t> group</a:t>
            </a:r>
          </a:p>
        </p:txBody>
      </p:sp>
      <p:sp>
        <p:nvSpPr>
          <p:cNvPr id="9" name="TextBox 8">
            <a:extLst>
              <a:ext uri="{FF2B5EF4-FFF2-40B4-BE49-F238E27FC236}">
                <a16:creationId xmlns:a16="http://schemas.microsoft.com/office/drawing/2014/main" id="{A9F36D19-4B51-0E91-F88A-94DB64337125}"/>
              </a:ext>
            </a:extLst>
          </p:cNvPr>
          <p:cNvSpPr txBox="1"/>
          <p:nvPr/>
        </p:nvSpPr>
        <p:spPr>
          <a:xfrm>
            <a:off x="7842131" y="1919288"/>
            <a:ext cx="2147832" cy="369332"/>
          </a:xfrm>
          <a:prstGeom prst="rect">
            <a:avLst/>
          </a:prstGeom>
          <a:noFill/>
        </p:spPr>
        <p:txBody>
          <a:bodyPr wrap="none" rtlCol="0">
            <a:spAutoFit/>
          </a:bodyPr>
          <a:lstStyle/>
          <a:p>
            <a:r>
              <a:rPr lang="en-US" dirty="0"/>
              <a:t>Within no </a:t>
            </a:r>
            <a:r>
              <a:rPr lang="en-US" dirty="0" err="1"/>
              <a:t>irAE</a:t>
            </a:r>
            <a:r>
              <a:rPr lang="en-US" dirty="0"/>
              <a:t> group</a:t>
            </a:r>
          </a:p>
        </p:txBody>
      </p:sp>
    </p:spTree>
    <p:extLst>
      <p:ext uri="{BB962C8B-B14F-4D97-AF65-F5344CB8AC3E}">
        <p14:creationId xmlns:p14="http://schemas.microsoft.com/office/powerpoint/2010/main" val="35860495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F130CC-93C0-8C7D-A3D7-93CFE098323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8546013-E9B2-713F-B744-D23D42E4AE0B}"/>
              </a:ext>
            </a:extLst>
          </p:cNvPr>
          <p:cNvSpPr>
            <a:spLocks noGrp="1"/>
          </p:cNvSpPr>
          <p:nvPr>
            <p:ph type="title"/>
          </p:nvPr>
        </p:nvSpPr>
        <p:spPr>
          <a:xfrm>
            <a:off x="838200" y="593725"/>
            <a:ext cx="10515600" cy="1325563"/>
          </a:xfrm>
        </p:spPr>
        <p:txBody>
          <a:bodyPr>
            <a:normAutofit/>
          </a:bodyPr>
          <a:lstStyle/>
          <a:p>
            <a:r>
              <a:rPr lang="en-US" dirty="0">
                <a:solidFill>
                  <a:srgbClr val="FF0000"/>
                </a:solidFill>
              </a:rPr>
              <a:t>PBMC myocarditis-focused dataset upset plots (TRB) : most CDR3 AA linkages are within cell types</a:t>
            </a:r>
          </a:p>
        </p:txBody>
      </p:sp>
      <p:pic>
        <p:nvPicPr>
          <p:cNvPr id="7" name="Picture 6">
            <a:extLst>
              <a:ext uri="{FF2B5EF4-FFF2-40B4-BE49-F238E27FC236}">
                <a16:creationId xmlns:a16="http://schemas.microsoft.com/office/drawing/2014/main" id="{69A60AA2-DEF0-4E3A-CFC4-B5D188FDA1DA}"/>
              </a:ext>
            </a:extLst>
          </p:cNvPr>
          <p:cNvPicPr>
            <a:picLocks noChangeAspect="1"/>
          </p:cNvPicPr>
          <p:nvPr/>
        </p:nvPicPr>
        <p:blipFill>
          <a:blip r:embed="rId3"/>
          <a:stretch>
            <a:fillRect/>
          </a:stretch>
        </p:blipFill>
        <p:spPr>
          <a:xfrm>
            <a:off x="6154387" y="2422934"/>
            <a:ext cx="6056722" cy="3743688"/>
          </a:xfrm>
          <a:prstGeom prst="rect">
            <a:avLst/>
          </a:prstGeom>
        </p:spPr>
      </p:pic>
      <p:pic>
        <p:nvPicPr>
          <p:cNvPr id="8" name="Picture 7">
            <a:extLst>
              <a:ext uri="{FF2B5EF4-FFF2-40B4-BE49-F238E27FC236}">
                <a16:creationId xmlns:a16="http://schemas.microsoft.com/office/drawing/2014/main" id="{3E94793B-26DF-BCEB-1B93-B359DF72F1F9}"/>
              </a:ext>
            </a:extLst>
          </p:cNvPr>
          <p:cNvPicPr>
            <a:picLocks noChangeAspect="1"/>
          </p:cNvPicPr>
          <p:nvPr/>
        </p:nvPicPr>
        <p:blipFill>
          <a:blip r:embed="rId4"/>
          <a:stretch>
            <a:fillRect/>
          </a:stretch>
        </p:blipFill>
        <p:spPr>
          <a:xfrm>
            <a:off x="9277" y="2422933"/>
            <a:ext cx="6154127" cy="3743687"/>
          </a:xfrm>
          <a:prstGeom prst="rect">
            <a:avLst/>
          </a:prstGeom>
        </p:spPr>
      </p:pic>
      <p:sp>
        <p:nvSpPr>
          <p:cNvPr id="9" name="TextBox 8">
            <a:extLst>
              <a:ext uri="{FF2B5EF4-FFF2-40B4-BE49-F238E27FC236}">
                <a16:creationId xmlns:a16="http://schemas.microsoft.com/office/drawing/2014/main" id="{484E703B-5CD8-B9DB-C36A-5F99D805078D}"/>
              </a:ext>
            </a:extLst>
          </p:cNvPr>
          <p:cNvSpPr txBox="1"/>
          <p:nvPr/>
        </p:nvSpPr>
        <p:spPr>
          <a:xfrm>
            <a:off x="2018334" y="1919288"/>
            <a:ext cx="1851276" cy="369332"/>
          </a:xfrm>
          <a:prstGeom prst="rect">
            <a:avLst/>
          </a:prstGeom>
          <a:noFill/>
        </p:spPr>
        <p:txBody>
          <a:bodyPr wrap="none" rtlCol="0">
            <a:spAutoFit/>
          </a:bodyPr>
          <a:lstStyle/>
          <a:p>
            <a:r>
              <a:rPr lang="en-US" dirty="0"/>
              <a:t>Within </a:t>
            </a:r>
            <a:r>
              <a:rPr lang="en-US" dirty="0" err="1"/>
              <a:t>irAE</a:t>
            </a:r>
            <a:r>
              <a:rPr lang="en-US" dirty="0"/>
              <a:t> group</a:t>
            </a:r>
          </a:p>
        </p:txBody>
      </p:sp>
      <p:sp>
        <p:nvSpPr>
          <p:cNvPr id="10" name="TextBox 9">
            <a:extLst>
              <a:ext uri="{FF2B5EF4-FFF2-40B4-BE49-F238E27FC236}">
                <a16:creationId xmlns:a16="http://schemas.microsoft.com/office/drawing/2014/main" id="{A0E90D0B-AB2E-D545-7CF1-77C4B4574FC6}"/>
              </a:ext>
            </a:extLst>
          </p:cNvPr>
          <p:cNvSpPr txBox="1"/>
          <p:nvPr/>
        </p:nvSpPr>
        <p:spPr>
          <a:xfrm>
            <a:off x="7842131" y="1919288"/>
            <a:ext cx="2147832" cy="369332"/>
          </a:xfrm>
          <a:prstGeom prst="rect">
            <a:avLst/>
          </a:prstGeom>
          <a:noFill/>
        </p:spPr>
        <p:txBody>
          <a:bodyPr wrap="none" rtlCol="0">
            <a:spAutoFit/>
          </a:bodyPr>
          <a:lstStyle/>
          <a:p>
            <a:r>
              <a:rPr lang="en-US" dirty="0"/>
              <a:t>Within no </a:t>
            </a:r>
            <a:r>
              <a:rPr lang="en-US" dirty="0" err="1"/>
              <a:t>irAE</a:t>
            </a:r>
            <a:r>
              <a:rPr lang="en-US" dirty="0"/>
              <a:t> group</a:t>
            </a:r>
          </a:p>
        </p:txBody>
      </p:sp>
    </p:spTree>
    <p:extLst>
      <p:ext uri="{BB962C8B-B14F-4D97-AF65-F5344CB8AC3E}">
        <p14:creationId xmlns:p14="http://schemas.microsoft.com/office/powerpoint/2010/main" val="30546065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D20127-6EC6-7C2E-5287-D8072E46464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9E396AF-2C31-235A-6BAF-14824603DECB}"/>
              </a:ext>
            </a:extLst>
          </p:cNvPr>
          <p:cNvSpPr>
            <a:spLocks noGrp="1"/>
          </p:cNvSpPr>
          <p:nvPr>
            <p:ph type="title"/>
          </p:nvPr>
        </p:nvSpPr>
        <p:spPr>
          <a:xfrm>
            <a:off x="838200" y="593725"/>
            <a:ext cx="10515600" cy="1325563"/>
          </a:xfrm>
        </p:spPr>
        <p:txBody>
          <a:bodyPr>
            <a:normAutofit/>
          </a:bodyPr>
          <a:lstStyle/>
          <a:p>
            <a:r>
              <a:rPr lang="en-US" dirty="0"/>
              <a:t>No differences in TCR repertoire diversity between </a:t>
            </a:r>
            <a:r>
              <a:rPr lang="en-US" dirty="0" err="1"/>
              <a:t>irAE</a:t>
            </a:r>
            <a:r>
              <a:rPr lang="en-US" dirty="0"/>
              <a:t> groups</a:t>
            </a:r>
            <a:endParaRPr lang="en-US" dirty="0">
              <a:solidFill>
                <a:srgbClr val="FF0000"/>
              </a:solidFill>
            </a:endParaRPr>
          </a:p>
        </p:txBody>
      </p:sp>
      <p:pic>
        <p:nvPicPr>
          <p:cNvPr id="3" name="Picture 2">
            <a:extLst>
              <a:ext uri="{FF2B5EF4-FFF2-40B4-BE49-F238E27FC236}">
                <a16:creationId xmlns:a16="http://schemas.microsoft.com/office/drawing/2014/main" id="{AF6D36D7-F845-A4C7-798D-977BE934A5E8}"/>
              </a:ext>
            </a:extLst>
          </p:cNvPr>
          <p:cNvPicPr>
            <a:picLocks noChangeAspect="1"/>
          </p:cNvPicPr>
          <p:nvPr/>
        </p:nvPicPr>
        <p:blipFill>
          <a:blip r:embed="rId3"/>
          <a:stretch>
            <a:fillRect/>
          </a:stretch>
        </p:blipFill>
        <p:spPr>
          <a:xfrm>
            <a:off x="2956" y="2740105"/>
            <a:ext cx="6093043" cy="3893778"/>
          </a:xfrm>
          <a:prstGeom prst="rect">
            <a:avLst/>
          </a:prstGeom>
        </p:spPr>
      </p:pic>
      <p:sp>
        <p:nvSpPr>
          <p:cNvPr id="4" name="TextBox 3">
            <a:extLst>
              <a:ext uri="{FF2B5EF4-FFF2-40B4-BE49-F238E27FC236}">
                <a16:creationId xmlns:a16="http://schemas.microsoft.com/office/drawing/2014/main" id="{5C1EEB2B-71C4-643F-4DC1-217E4BC40371}"/>
              </a:ext>
            </a:extLst>
          </p:cNvPr>
          <p:cNvSpPr txBox="1"/>
          <p:nvPr/>
        </p:nvSpPr>
        <p:spPr>
          <a:xfrm>
            <a:off x="1276814" y="2264577"/>
            <a:ext cx="6099716" cy="369332"/>
          </a:xfrm>
          <a:prstGeom prst="rect">
            <a:avLst/>
          </a:prstGeom>
          <a:noFill/>
        </p:spPr>
        <p:txBody>
          <a:bodyPr wrap="square">
            <a:spAutoFit/>
          </a:bodyPr>
          <a:lstStyle/>
          <a:p>
            <a:r>
              <a:rPr lang="en-US" dirty="0"/>
              <a:t>PBMC myocarditis-focused dataset</a:t>
            </a:r>
          </a:p>
        </p:txBody>
      </p:sp>
      <p:sp>
        <p:nvSpPr>
          <p:cNvPr id="5" name="TextBox 4">
            <a:extLst>
              <a:ext uri="{FF2B5EF4-FFF2-40B4-BE49-F238E27FC236}">
                <a16:creationId xmlns:a16="http://schemas.microsoft.com/office/drawing/2014/main" id="{DFF5B5E1-BE03-7380-7D14-68F5757B9A16}"/>
              </a:ext>
            </a:extLst>
          </p:cNvPr>
          <p:cNvSpPr txBox="1"/>
          <p:nvPr/>
        </p:nvSpPr>
        <p:spPr>
          <a:xfrm>
            <a:off x="7618140" y="2264577"/>
            <a:ext cx="6099716" cy="369332"/>
          </a:xfrm>
          <a:prstGeom prst="rect">
            <a:avLst/>
          </a:prstGeom>
          <a:noFill/>
        </p:spPr>
        <p:txBody>
          <a:bodyPr wrap="square">
            <a:spAutoFit/>
          </a:bodyPr>
          <a:lstStyle/>
          <a:p>
            <a:r>
              <a:rPr lang="en-US" dirty="0"/>
              <a:t>Colon tissue colitis dataset</a:t>
            </a:r>
          </a:p>
        </p:txBody>
      </p:sp>
      <p:pic>
        <p:nvPicPr>
          <p:cNvPr id="6" name="Picture 5">
            <a:extLst>
              <a:ext uri="{FF2B5EF4-FFF2-40B4-BE49-F238E27FC236}">
                <a16:creationId xmlns:a16="http://schemas.microsoft.com/office/drawing/2014/main" id="{4352D0F6-4BF6-EA06-31F5-5D1F0BB5BE59}"/>
              </a:ext>
            </a:extLst>
          </p:cNvPr>
          <p:cNvPicPr>
            <a:picLocks noChangeAspect="1"/>
          </p:cNvPicPr>
          <p:nvPr/>
        </p:nvPicPr>
        <p:blipFill>
          <a:blip r:embed="rId4"/>
          <a:stretch>
            <a:fillRect/>
          </a:stretch>
        </p:blipFill>
        <p:spPr>
          <a:xfrm>
            <a:off x="6059706" y="2740105"/>
            <a:ext cx="6150912" cy="3893778"/>
          </a:xfrm>
          <a:prstGeom prst="rect">
            <a:avLst/>
          </a:prstGeom>
        </p:spPr>
      </p:pic>
    </p:spTree>
    <p:extLst>
      <p:ext uri="{BB962C8B-B14F-4D97-AF65-F5344CB8AC3E}">
        <p14:creationId xmlns:p14="http://schemas.microsoft.com/office/powerpoint/2010/main" val="20750107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C7DB1E-BC4B-8310-B0CF-DB4A29425CD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4633B31-E0DA-B059-9D8C-7A70A219436E}"/>
              </a:ext>
            </a:extLst>
          </p:cNvPr>
          <p:cNvSpPr>
            <a:spLocks noGrp="1"/>
          </p:cNvSpPr>
          <p:nvPr>
            <p:ph type="title"/>
          </p:nvPr>
        </p:nvSpPr>
        <p:spPr>
          <a:xfrm>
            <a:off x="838199" y="593725"/>
            <a:ext cx="9999689" cy="1325563"/>
          </a:xfrm>
        </p:spPr>
        <p:txBody>
          <a:bodyPr>
            <a:normAutofit/>
          </a:bodyPr>
          <a:lstStyle/>
          <a:p>
            <a:r>
              <a:rPr lang="en-US" dirty="0"/>
              <a:t>Antigen exposure induces T cell expansion</a:t>
            </a:r>
          </a:p>
        </p:txBody>
      </p:sp>
      <p:pic>
        <p:nvPicPr>
          <p:cNvPr id="4" name="Picture 3">
            <a:extLst>
              <a:ext uri="{FF2B5EF4-FFF2-40B4-BE49-F238E27FC236}">
                <a16:creationId xmlns:a16="http://schemas.microsoft.com/office/drawing/2014/main" id="{04AD26A7-AA6C-0691-5916-B3C7D9FB556F}"/>
              </a:ext>
            </a:extLst>
          </p:cNvPr>
          <p:cNvPicPr>
            <a:picLocks noChangeAspect="1"/>
          </p:cNvPicPr>
          <p:nvPr/>
        </p:nvPicPr>
        <p:blipFill>
          <a:blip r:embed="rId3"/>
          <a:stretch>
            <a:fillRect/>
          </a:stretch>
        </p:blipFill>
        <p:spPr>
          <a:xfrm>
            <a:off x="171406" y="2848215"/>
            <a:ext cx="6027738" cy="3712737"/>
          </a:xfrm>
          <a:prstGeom prst="rect">
            <a:avLst/>
          </a:prstGeom>
        </p:spPr>
      </p:pic>
      <p:sp>
        <p:nvSpPr>
          <p:cNvPr id="5" name="TextBox 4">
            <a:extLst>
              <a:ext uri="{FF2B5EF4-FFF2-40B4-BE49-F238E27FC236}">
                <a16:creationId xmlns:a16="http://schemas.microsoft.com/office/drawing/2014/main" id="{F924558E-A7CA-F825-D1AA-C0E9E79BF888}"/>
              </a:ext>
            </a:extLst>
          </p:cNvPr>
          <p:cNvSpPr txBox="1"/>
          <p:nvPr/>
        </p:nvSpPr>
        <p:spPr>
          <a:xfrm>
            <a:off x="1276814" y="2264577"/>
            <a:ext cx="6099716" cy="369332"/>
          </a:xfrm>
          <a:prstGeom prst="rect">
            <a:avLst/>
          </a:prstGeom>
          <a:noFill/>
        </p:spPr>
        <p:txBody>
          <a:bodyPr wrap="square">
            <a:spAutoFit/>
          </a:bodyPr>
          <a:lstStyle/>
          <a:p>
            <a:r>
              <a:rPr lang="en-US" dirty="0"/>
              <a:t>PBMC myocarditis-focused dataset</a:t>
            </a:r>
          </a:p>
        </p:txBody>
      </p:sp>
      <p:sp>
        <p:nvSpPr>
          <p:cNvPr id="6" name="TextBox 5">
            <a:extLst>
              <a:ext uri="{FF2B5EF4-FFF2-40B4-BE49-F238E27FC236}">
                <a16:creationId xmlns:a16="http://schemas.microsoft.com/office/drawing/2014/main" id="{5B94F9C3-9D26-06DD-456F-2DEDE0980DE8}"/>
              </a:ext>
            </a:extLst>
          </p:cNvPr>
          <p:cNvSpPr txBox="1"/>
          <p:nvPr/>
        </p:nvSpPr>
        <p:spPr>
          <a:xfrm>
            <a:off x="7618140" y="2264577"/>
            <a:ext cx="6099716" cy="369332"/>
          </a:xfrm>
          <a:prstGeom prst="rect">
            <a:avLst/>
          </a:prstGeom>
          <a:noFill/>
        </p:spPr>
        <p:txBody>
          <a:bodyPr wrap="square">
            <a:spAutoFit/>
          </a:bodyPr>
          <a:lstStyle/>
          <a:p>
            <a:r>
              <a:rPr lang="en-US" dirty="0"/>
              <a:t>Colon tissue colitis dataset</a:t>
            </a:r>
          </a:p>
        </p:txBody>
      </p:sp>
      <p:pic>
        <p:nvPicPr>
          <p:cNvPr id="7" name="Picture 6">
            <a:extLst>
              <a:ext uri="{FF2B5EF4-FFF2-40B4-BE49-F238E27FC236}">
                <a16:creationId xmlns:a16="http://schemas.microsoft.com/office/drawing/2014/main" id="{E01E38C5-BE59-616A-89D9-488AEF330381}"/>
              </a:ext>
            </a:extLst>
          </p:cNvPr>
          <p:cNvPicPr>
            <a:picLocks noChangeAspect="1"/>
          </p:cNvPicPr>
          <p:nvPr/>
        </p:nvPicPr>
        <p:blipFill>
          <a:blip r:embed="rId4"/>
          <a:stretch>
            <a:fillRect/>
          </a:stretch>
        </p:blipFill>
        <p:spPr>
          <a:xfrm>
            <a:off x="6096000" y="2848217"/>
            <a:ext cx="5966282" cy="3712736"/>
          </a:xfrm>
          <a:prstGeom prst="rect">
            <a:avLst/>
          </a:prstGeom>
        </p:spPr>
      </p:pic>
    </p:spTree>
    <p:extLst>
      <p:ext uri="{BB962C8B-B14F-4D97-AF65-F5344CB8AC3E}">
        <p14:creationId xmlns:p14="http://schemas.microsoft.com/office/powerpoint/2010/main" val="15205428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1324DB-E3FF-0042-7B5E-302E0E9BBCF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F90F64F-7D13-95CD-B0AA-7B9DE8B7B1DF}"/>
              </a:ext>
            </a:extLst>
          </p:cNvPr>
          <p:cNvSpPr>
            <a:spLocks noGrp="1"/>
          </p:cNvSpPr>
          <p:nvPr>
            <p:ph type="title"/>
          </p:nvPr>
        </p:nvSpPr>
        <p:spPr>
          <a:xfrm>
            <a:off x="838200" y="593725"/>
            <a:ext cx="10515600" cy="1325563"/>
          </a:xfrm>
        </p:spPr>
        <p:txBody>
          <a:bodyPr>
            <a:noAutofit/>
          </a:bodyPr>
          <a:lstStyle/>
          <a:p>
            <a:r>
              <a:rPr lang="en-US" dirty="0"/>
              <a:t>Feature analysis within T cell expansion bins for each cell type</a:t>
            </a:r>
          </a:p>
        </p:txBody>
      </p:sp>
      <p:sp>
        <p:nvSpPr>
          <p:cNvPr id="15" name="Content Placeholder 2">
            <a:extLst>
              <a:ext uri="{FF2B5EF4-FFF2-40B4-BE49-F238E27FC236}">
                <a16:creationId xmlns:a16="http://schemas.microsoft.com/office/drawing/2014/main" id="{69DD948C-6459-0594-2981-853D0C963F24}"/>
              </a:ext>
            </a:extLst>
          </p:cNvPr>
          <p:cNvSpPr>
            <a:spLocks noGrp="1"/>
          </p:cNvSpPr>
          <p:nvPr>
            <p:ph idx="1"/>
          </p:nvPr>
        </p:nvSpPr>
        <p:spPr>
          <a:xfrm>
            <a:off x="838200" y="1919288"/>
            <a:ext cx="10612120" cy="4938711"/>
          </a:xfrm>
        </p:spPr>
        <p:txBody>
          <a:bodyPr>
            <a:normAutofit fontScale="85000" lnSpcReduction="20000"/>
          </a:bodyPr>
          <a:lstStyle/>
          <a:p>
            <a:pPr marL="514350" indent="-514350">
              <a:buFont typeface="+mj-lt"/>
              <a:buAutoNum type="arabicPeriod"/>
            </a:pPr>
            <a:r>
              <a:rPr lang="en-US" dirty="0"/>
              <a:t>Calculate clonotype (paired chain-CDR3 AA-V-J) counts within each patient</a:t>
            </a:r>
          </a:p>
          <a:p>
            <a:pPr marL="514350" indent="-514350">
              <a:buFont typeface="+mj-lt"/>
              <a:buAutoNum type="arabicPeriod"/>
            </a:pPr>
            <a:r>
              <a:rPr lang="en-US" dirty="0"/>
              <a:t>If not </a:t>
            </a:r>
            <a:r>
              <a:rPr lang="en-US" dirty="0" err="1"/>
              <a:t>downsampling</a:t>
            </a:r>
            <a:r>
              <a:rPr lang="en-US" dirty="0"/>
              <a:t>, normalize clonotype counts within each patient by sum of clonotypes for that patient (clonotype depth)</a:t>
            </a:r>
          </a:p>
          <a:p>
            <a:pPr marL="514350" indent="-514350">
              <a:buFont typeface="+mj-lt"/>
              <a:buAutoNum type="arabicPeriod"/>
            </a:pPr>
            <a:r>
              <a:rPr lang="en-US" dirty="0"/>
              <a:t>Slice to only look at unique clonotypes from each patient</a:t>
            </a:r>
          </a:p>
          <a:p>
            <a:pPr marL="514350" indent="-514350">
              <a:buFont typeface="+mj-lt"/>
              <a:buAutoNum type="arabicPeriod"/>
            </a:pPr>
            <a:r>
              <a:rPr lang="en-US" dirty="0"/>
              <a:t>Arrange by (normalized if not </a:t>
            </a:r>
            <a:r>
              <a:rPr lang="en-US" dirty="0" err="1"/>
              <a:t>downsampled</a:t>
            </a:r>
            <a:r>
              <a:rPr lang="en-US" dirty="0"/>
              <a:t>) clonotype counts within cell type, chain groups</a:t>
            </a:r>
          </a:p>
          <a:p>
            <a:pPr marL="514350" indent="-514350">
              <a:buFont typeface="+mj-lt"/>
              <a:buAutoNum type="arabicPeriod"/>
            </a:pPr>
            <a:r>
              <a:rPr lang="en-US" dirty="0"/>
              <a:t>Create 20 bins per cell type, chain group, i.e. bin 1 is top 5% expanded clonotypes for that chain-cell type across patients, bin 2 is top 10%...</a:t>
            </a:r>
          </a:p>
          <a:p>
            <a:pPr marL="514350" indent="-514350">
              <a:buFont typeface="+mj-lt"/>
              <a:buAutoNum type="arabicPeriod"/>
            </a:pPr>
            <a:r>
              <a:rPr lang="en-US" dirty="0"/>
              <a:t>Perform Wilcox rank sum test up to each bin for each cell type, chain group for features of interest</a:t>
            </a:r>
          </a:p>
          <a:p>
            <a:pPr lvl="1"/>
            <a:r>
              <a:rPr lang="en-US" dirty="0"/>
              <a:t>Use </a:t>
            </a:r>
            <a:r>
              <a:rPr lang="en-US" dirty="0" err="1"/>
              <a:t>Stitchr</a:t>
            </a:r>
            <a:r>
              <a:rPr lang="en-US" dirty="0"/>
              <a:t> package (</a:t>
            </a:r>
            <a:r>
              <a:rPr lang="en-US" b="0" i="0" u="none" strike="noStrike" dirty="0">
                <a:solidFill>
                  <a:srgbClr val="212121"/>
                </a:solidFill>
                <a:effectLst/>
              </a:rPr>
              <a:t>PMID35325179</a:t>
            </a:r>
            <a:r>
              <a:rPr lang="en-US" dirty="0"/>
              <a:t>) to produce TCR sequences from VJ and CDR3 sequences</a:t>
            </a:r>
          </a:p>
          <a:p>
            <a:pPr lvl="1"/>
            <a:r>
              <a:rPr lang="en-US" dirty="0"/>
              <a:t>CDR3 length/hydrophobicity and TCR probability of generation (</a:t>
            </a:r>
            <a:r>
              <a:rPr lang="en-US" dirty="0" err="1"/>
              <a:t>pgen</a:t>
            </a:r>
            <a:r>
              <a:rPr lang="en-US" dirty="0"/>
              <a:t>, </a:t>
            </a:r>
            <a:r>
              <a:rPr lang="en-US" b="0" i="0" u="none" strike="noStrike" dirty="0">
                <a:solidFill>
                  <a:srgbClr val="212121"/>
                </a:solidFill>
                <a:effectLst/>
              </a:rPr>
              <a:t>PMID29422654</a:t>
            </a:r>
            <a:r>
              <a:rPr lang="en-US" dirty="0"/>
              <a:t>) analyses for unique TCRs within T cell expansion bins for each cell type</a:t>
            </a:r>
          </a:p>
          <a:p>
            <a:pPr marL="514350" indent="-514350">
              <a:buFont typeface="+mj-lt"/>
              <a:buAutoNum type="arabicPeriod"/>
            </a:pPr>
            <a:r>
              <a:rPr lang="en-US" dirty="0"/>
              <a:t>Create heatmaps of –log10(</a:t>
            </a:r>
            <a:r>
              <a:rPr lang="en-US" dirty="0" err="1"/>
              <a:t>padj</a:t>
            </a:r>
            <a:r>
              <a:rPr lang="en-US" dirty="0"/>
              <a:t> value) by cell type, chain, feature groups across % repertoire bins</a:t>
            </a:r>
          </a:p>
        </p:txBody>
      </p:sp>
    </p:spTree>
    <p:extLst>
      <p:ext uri="{BB962C8B-B14F-4D97-AF65-F5344CB8AC3E}">
        <p14:creationId xmlns:p14="http://schemas.microsoft.com/office/powerpoint/2010/main" val="310993870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151CBA-B8DE-69F2-953C-BCA08525FB55}"/>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EFDA026E-7823-C4DF-51A1-4FE05903DA38}"/>
              </a:ext>
            </a:extLst>
          </p:cNvPr>
          <p:cNvPicPr>
            <a:picLocks noChangeAspect="1"/>
          </p:cNvPicPr>
          <p:nvPr/>
        </p:nvPicPr>
        <p:blipFill>
          <a:blip r:embed="rId3"/>
          <a:stretch>
            <a:fillRect/>
          </a:stretch>
        </p:blipFill>
        <p:spPr>
          <a:xfrm>
            <a:off x="1841810" y="1863533"/>
            <a:ext cx="7772400" cy="4775415"/>
          </a:xfrm>
          <a:prstGeom prst="rect">
            <a:avLst/>
          </a:prstGeom>
        </p:spPr>
      </p:pic>
      <p:sp>
        <p:nvSpPr>
          <p:cNvPr id="2" name="Title 1">
            <a:extLst>
              <a:ext uri="{FF2B5EF4-FFF2-40B4-BE49-F238E27FC236}">
                <a16:creationId xmlns:a16="http://schemas.microsoft.com/office/drawing/2014/main" id="{16FA1712-5E19-0F51-DEB7-6CBC0F4ABECD}"/>
              </a:ext>
            </a:extLst>
          </p:cNvPr>
          <p:cNvSpPr>
            <a:spLocks noGrp="1"/>
          </p:cNvSpPr>
          <p:nvPr>
            <p:ph type="title"/>
          </p:nvPr>
        </p:nvSpPr>
        <p:spPr>
          <a:xfrm>
            <a:off x="838200" y="593725"/>
            <a:ext cx="10515600" cy="1325563"/>
          </a:xfrm>
        </p:spPr>
        <p:txBody>
          <a:bodyPr>
            <a:normAutofit fontScale="90000"/>
          </a:bodyPr>
          <a:lstStyle/>
          <a:p>
            <a:r>
              <a:rPr lang="en-US" dirty="0"/>
              <a:t>Some colon tissue colitis dataset features between </a:t>
            </a:r>
            <a:r>
              <a:rPr lang="en-US" dirty="0" err="1"/>
              <a:t>irAE</a:t>
            </a:r>
            <a:r>
              <a:rPr lang="en-US" dirty="0"/>
              <a:t> groups may be different among chain, cell type combos (none are different if </a:t>
            </a:r>
            <a:r>
              <a:rPr lang="en-US" dirty="0" err="1"/>
              <a:t>downsampled</a:t>
            </a:r>
            <a:r>
              <a:rPr lang="en-US" dirty="0"/>
              <a:t>)</a:t>
            </a:r>
          </a:p>
        </p:txBody>
      </p:sp>
      <p:sp>
        <p:nvSpPr>
          <p:cNvPr id="10" name="TextBox 9">
            <a:extLst>
              <a:ext uri="{FF2B5EF4-FFF2-40B4-BE49-F238E27FC236}">
                <a16:creationId xmlns:a16="http://schemas.microsoft.com/office/drawing/2014/main" id="{E6EDFA21-3C30-D00F-661D-A35764BAA9D5}"/>
              </a:ext>
            </a:extLst>
          </p:cNvPr>
          <p:cNvSpPr txBox="1"/>
          <p:nvPr/>
        </p:nvSpPr>
        <p:spPr>
          <a:xfrm>
            <a:off x="2012043" y="6353485"/>
            <a:ext cx="4203636" cy="381074"/>
          </a:xfrm>
          <a:prstGeom prst="rect">
            <a:avLst/>
          </a:prstGeom>
          <a:noFill/>
        </p:spPr>
        <p:txBody>
          <a:bodyPr wrap="square" rtlCol="0">
            <a:spAutoFit/>
          </a:bodyPr>
          <a:lstStyle/>
          <a:p>
            <a:r>
              <a:rPr lang="en-US" dirty="0">
                <a:sym typeface="Wingdings" pitchFamily="2" charset="2"/>
              </a:rPr>
              <a:t> </a:t>
            </a:r>
            <a:r>
              <a:rPr lang="en-US" dirty="0"/>
              <a:t>Higher expansion</a:t>
            </a:r>
          </a:p>
        </p:txBody>
      </p:sp>
      <p:sp>
        <p:nvSpPr>
          <p:cNvPr id="5" name="TextBox 4">
            <a:extLst>
              <a:ext uri="{FF2B5EF4-FFF2-40B4-BE49-F238E27FC236}">
                <a16:creationId xmlns:a16="http://schemas.microsoft.com/office/drawing/2014/main" id="{29859800-5DB1-8C33-D818-56FA5DF0028E}"/>
              </a:ext>
            </a:extLst>
          </p:cNvPr>
          <p:cNvSpPr txBox="1"/>
          <p:nvPr/>
        </p:nvSpPr>
        <p:spPr>
          <a:xfrm>
            <a:off x="5202627" y="6510970"/>
            <a:ext cx="5147563" cy="369332"/>
          </a:xfrm>
          <a:prstGeom prst="rect">
            <a:avLst/>
          </a:prstGeom>
          <a:noFill/>
        </p:spPr>
        <p:txBody>
          <a:bodyPr wrap="none" rtlCol="0">
            <a:spAutoFit/>
          </a:bodyPr>
          <a:lstStyle/>
          <a:p>
            <a:r>
              <a:rPr lang="en-US" dirty="0"/>
              <a:t>Wilcoxon rank sum test.</a:t>
            </a:r>
            <a:r>
              <a:rPr lang="en-US" dirty="0">
                <a:latin typeface="Calibri" panose="020F0502020204030204" pitchFamily="34" charset="0"/>
                <a:cs typeface="Times New Roman" panose="02020603050405020304" pitchFamily="18" charset="0"/>
              </a:rPr>
              <a:t> </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padj</a:t>
            </a:r>
            <a:r>
              <a:rPr lang="en-US" sz="1800" dirty="0">
                <a:effectLst/>
                <a:latin typeface="Calibri" panose="020F0502020204030204" pitchFamily="34" charset="0"/>
                <a:ea typeface="Calibri" panose="020F0502020204030204" pitchFamily="34" charset="0"/>
                <a:cs typeface="Times New Roman" panose="02020603050405020304" pitchFamily="18" charset="0"/>
              </a:rPr>
              <a:t> &lt;1e-2; *;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padj</a:t>
            </a:r>
            <a:r>
              <a:rPr lang="en-US" sz="1800" dirty="0">
                <a:effectLst/>
                <a:latin typeface="Calibri" panose="020F0502020204030204" pitchFamily="34" charset="0"/>
                <a:ea typeface="Calibri" panose="020F0502020204030204" pitchFamily="34" charset="0"/>
                <a:cs typeface="Times New Roman" panose="02020603050405020304" pitchFamily="18" charset="0"/>
              </a:rPr>
              <a:t> &lt;0.05</a:t>
            </a:r>
            <a:endParaRPr lang="en-US" b="0" i="0" u="none" strike="noStrike" dirty="0">
              <a:solidFill>
                <a:srgbClr val="212121"/>
              </a:solidFill>
              <a:effectLst/>
              <a:latin typeface="Cambria" panose="02040503050406030204" pitchFamily="18" charset="0"/>
            </a:endParaRPr>
          </a:p>
        </p:txBody>
      </p:sp>
    </p:spTree>
    <p:extLst>
      <p:ext uri="{BB962C8B-B14F-4D97-AF65-F5344CB8AC3E}">
        <p14:creationId xmlns:p14="http://schemas.microsoft.com/office/powerpoint/2010/main" val="30290968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593725"/>
            <a:ext cx="10515600" cy="1325563"/>
          </a:xfrm>
        </p:spPr>
        <p:txBody>
          <a:bodyPr>
            <a:normAutofit/>
          </a:bodyPr>
          <a:lstStyle/>
          <a:p>
            <a:r>
              <a:rPr lang="en-US" dirty="0"/>
              <a:t>Immune checkpoints help maintain self tolerance</a:t>
            </a:r>
          </a:p>
        </p:txBody>
      </p:sp>
      <p:pic>
        <p:nvPicPr>
          <p:cNvPr id="8" name="Picture 7">
            <a:extLst>
              <a:ext uri="{FF2B5EF4-FFF2-40B4-BE49-F238E27FC236}">
                <a16:creationId xmlns:a16="http://schemas.microsoft.com/office/drawing/2014/main" id="{B7482DF0-E8E2-4F44-7B17-58FA5835050B}"/>
              </a:ext>
            </a:extLst>
          </p:cNvPr>
          <p:cNvPicPr>
            <a:picLocks noChangeAspect="1"/>
          </p:cNvPicPr>
          <p:nvPr/>
        </p:nvPicPr>
        <p:blipFill>
          <a:blip r:embed="rId3"/>
          <a:stretch>
            <a:fillRect/>
          </a:stretch>
        </p:blipFill>
        <p:spPr>
          <a:xfrm>
            <a:off x="2682240" y="1769347"/>
            <a:ext cx="6151880" cy="5088653"/>
          </a:xfrm>
          <a:prstGeom prst="rect">
            <a:avLst/>
          </a:prstGeom>
        </p:spPr>
      </p:pic>
      <p:sp>
        <p:nvSpPr>
          <p:cNvPr id="9" name="Rectangle 8">
            <a:extLst>
              <a:ext uri="{FF2B5EF4-FFF2-40B4-BE49-F238E27FC236}">
                <a16:creationId xmlns:a16="http://schemas.microsoft.com/office/drawing/2014/main" id="{F2FBB5FF-307A-C864-B824-1DA0FD3DF2E3}"/>
              </a:ext>
            </a:extLst>
          </p:cNvPr>
          <p:cNvSpPr/>
          <p:nvPr/>
        </p:nvSpPr>
        <p:spPr>
          <a:xfrm>
            <a:off x="5415280" y="1656080"/>
            <a:ext cx="3759200" cy="520192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8C89A8D1-3120-5243-F993-F544D41F5CDC}"/>
              </a:ext>
            </a:extLst>
          </p:cNvPr>
          <p:cNvSpPr txBox="1"/>
          <p:nvPr/>
        </p:nvSpPr>
        <p:spPr>
          <a:xfrm>
            <a:off x="10654125" y="6488668"/>
            <a:ext cx="6096000" cy="369332"/>
          </a:xfrm>
          <a:prstGeom prst="rect">
            <a:avLst/>
          </a:prstGeom>
          <a:noFill/>
        </p:spPr>
        <p:txBody>
          <a:bodyPr wrap="square">
            <a:spAutoFit/>
          </a:bodyPr>
          <a:lstStyle/>
          <a:p>
            <a:r>
              <a:rPr lang="en-US" dirty="0"/>
              <a:t>PMID31330185</a:t>
            </a:r>
          </a:p>
        </p:txBody>
      </p:sp>
    </p:spTree>
    <p:extLst>
      <p:ext uri="{BB962C8B-B14F-4D97-AF65-F5344CB8AC3E}">
        <p14:creationId xmlns:p14="http://schemas.microsoft.com/office/powerpoint/2010/main" val="3855206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0B19FB-2CA3-E8AB-9EB1-6AB1FBF8CC4D}"/>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AB642794-BB1A-7F2A-AB4F-17B0684B8147}"/>
              </a:ext>
            </a:extLst>
          </p:cNvPr>
          <p:cNvPicPr>
            <a:picLocks noChangeAspect="1"/>
          </p:cNvPicPr>
          <p:nvPr/>
        </p:nvPicPr>
        <p:blipFill>
          <a:blip r:embed="rId3"/>
          <a:stretch>
            <a:fillRect/>
          </a:stretch>
        </p:blipFill>
        <p:spPr>
          <a:xfrm>
            <a:off x="2656387" y="1771766"/>
            <a:ext cx="6938254" cy="4350254"/>
          </a:xfrm>
          <a:prstGeom prst="rect">
            <a:avLst/>
          </a:prstGeom>
        </p:spPr>
      </p:pic>
      <p:sp>
        <p:nvSpPr>
          <p:cNvPr id="2" name="Title 1">
            <a:extLst>
              <a:ext uri="{FF2B5EF4-FFF2-40B4-BE49-F238E27FC236}">
                <a16:creationId xmlns:a16="http://schemas.microsoft.com/office/drawing/2014/main" id="{5F1D6731-6E1B-230E-89FE-08C7E5A04F92}"/>
              </a:ext>
            </a:extLst>
          </p:cNvPr>
          <p:cNvSpPr>
            <a:spLocks noGrp="1"/>
          </p:cNvSpPr>
          <p:nvPr>
            <p:ph type="title"/>
          </p:nvPr>
        </p:nvSpPr>
        <p:spPr>
          <a:xfrm>
            <a:off x="838200" y="593725"/>
            <a:ext cx="10515600" cy="1325563"/>
          </a:xfrm>
        </p:spPr>
        <p:txBody>
          <a:bodyPr>
            <a:normAutofit/>
          </a:bodyPr>
          <a:lstStyle/>
          <a:p>
            <a:r>
              <a:rPr lang="en-US" dirty="0"/>
              <a:t>Highly expanded CD8 </a:t>
            </a:r>
            <a:r>
              <a:rPr lang="en-US" dirty="0" err="1"/>
              <a:t>Trms</a:t>
            </a:r>
            <a:r>
              <a:rPr lang="en-US" dirty="0"/>
              <a:t> may have more germline-like TRAs in those developing colitis</a:t>
            </a:r>
          </a:p>
        </p:txBody>
      </p:sp>
      <p:sp>
        <p:nvSpPr>
          <p:cNvPr id="15" name="TextBox 14">
            <a:extLst>
              <a:ext uri="{FF2B5EF4-FFF2-40B4-BE49-F238E27FC236}">
                <a16:creationId xmlns:a16="http://schemas.microsoft.com/office/drawing/2014/main" id="{9556FD3C-5891-96DC-7639-449E329AA901}"/>
              </a:ext>
            </a:extLst>
          </p:cNvPr>
          <p:cNvSpPr txBox="1"/>
          <p:nvPr/>
        </p:nvSpPr>
        <p:spPr>
          <a:xfrm rot="16200000">
            <a:off x="1722523" y="2747166"/>
            <a:ext cx="1068779" cy="369332"/>
          </a:xfrm>
          <a:prstGeom prst="rect">
            <a:avLst/>
          </a:prstGeom>
          <a:noFill/>
        </p:spPr>
        <p:txBody>
          <a:bodyPr wrap="square" rtlCol="0">
            <a:spAutoFit/>
          </a:bodyPr>
          <a:lstStyle/>
          <a:p>
            <a:r>
              <a:rPr lang="en-US" dirty="0">
                <a:sym typeface="Wingdings" pitchFamily="2" charset="2"/>
              </a:rPr>
              <a:t></a:t>
            </a:r>
            <a:endParaRPr lang="en-US" dirty="0"/>
          </a:p>
        </p:txBody>
      </p:sp>
      <p:sp>
        <p:nvSpPr>
          <p:cNvPr id="16" name="TextBox 15">
            <a:extLst>
              <a:ext uri="{FF2B5EF4-FFF2-40B4-BE49-F238E27FC236}">
                <a16:creationId xmlns:a16="http://schemas.microsoft.com/office/drawing/2014/main" id="{D2089A11-01F0-66BD-210F-9DB0827B9E26}"/>
              </a:ext>
            </a:extLst>
          </p:cNvPr>
          <p:cNvSpPr txBox="1"/>
          <p:nvPr/>
        </p:nvSpPr>
        <p:spPr>
          <a:xfrm>
            <a:off x="688732" y="3435935"/>
            <a:ext cx="1967655" cy="369332"/>
          </a:xfrm>
          <a:prstGeom prst="rect">
            <a:avLst/>
          </a:prstGeom>
          <a:noFill/>
        </p:spPr>
        <p:txBody>
          <a:bodyPr wrap="none" rtlCol="0">
            <a:spAutoFit/>
          </a:bodyPr>
          <a:lstStyle/>
          <a:p>
            <a:r>
              <a:rPr lang="en-US" dirty="0"/>
              <a:t>More germline-like</a:t>
            </a:r>
          </a:p>
        </p:txBody>
      </p:sp>
      <p:sp>
        <p:nvSpPr>
          <p:cNvPr id="17" name="TextBox 16">
            <a:extLst>
              <a:ext uri="{FF2B5EF4-FFF2-40B4-BE49-F238E27FC236}">
                <a16:creationId xmlns:a16="http://schemas.microsoft.com/office/drawing/2014/main" id="{CC502296-0E79-F2FD-6FD5-49AD4040D2F6}"/>
              </a:ext>
            </a:extLst>
          </p:cNvPr>
          <p:cNvSpPr txBox="1"/>
          <p:nvPr/>
        </p:nvSpPr>
        <p:spPr>
          <a:xfrm rot="5400000">
            <a:off x="1702202" y="4556749"/>
            <a:ext cx="1068779" cy="369332"/>
          </a:xfrm>
          <a:prstGeom prst="rect">
            <a:avLst/>
          </a:prstGeom>
          <a:noFill/>
        </p:spPr>
        <p:txBody>
          <a:bodyPr wrap="square" rtlCol="0">
            <a:spAutoFit/>
          </a:bodyPr>
          <a:lstStyle/>
          <a:p>
            <a:r>
              <a:rPr lang="en-US" dirty="0">
                <a:sym typeface="Wingdings" pitchFamily="2" charset="2"/>
              </a:rPr>
              <a:t></a:t>
            </a:r>
            <a:endParaRPr lang="en-US" dirty="0"/>
          </a:p>
        </p:txBody>
      </p:sp>
      <p:sp>
        <p:nvSpPr>
          <p:cNvPr id="18" name="TextBox 17">
            <a:extLst>
              <a:ext uri="{FF2B5EF4-FFF2-40B4-BE49-F238E27FC236}">
                <a16:creationId xmlns:a16="http://schemas.microsoft.com/office/drawing/2014/main" id="{8DD4F5C0-3D58-2690-4348-D7269AF7FF76}"/>
              </a:ext>
            </a:extLst>
          </p:cNvPr>
          <p:cNvSpPr txBox="1"/>
          <p:nvPr/>
        </p:nvSpPr>
        <p:spPr>
          <a:xfrm>
            <a:off x="807548" y="3867980"/>
            <a:ext cx="1848839" cy="369332"/>
          </a:xfrm>
          <a:prstGeom prst="rect">
            <a:avLst/>
          </a:prstGeom>
          <a:noFill/>
        </p:spPr>
        <p:txBody>
          <a:bodyPr wrap="none" rtlCol="0">
            <a:spAutoFit/>
          </a:bodyPr>
          <a:lstStyle/>
          <a:p>
            <a:r>
              <a:rPr lang="en-US" dirty="0"/>
              <a:t>Less germline-like</a:t>
            </a:r>
          </a:p>
        </p:txBody>
      </p:sp>
      <p:sp>
        <p:nvSpPr>
          <p:cNvPr id="5" name="TextBox 4">
            <a:extLst>
              <a:ext uri="{FF2B5EF4-FFF2-40B4-BE49-F238E27FC236}">
                <a16:creationId xmlns:a16="http://schemas.microsoft.com/office/drawing/2014/main" id="{2B109551-3D8C-913D-0EB5-1BC1F64CC573}"/>
              </a:ext>
            </a:extLst>
          </p:cNvPr>
          <p:cNvSpPr txBox="1"/>
          <p:nvPr/>
        </p:nvSpPr>
        <p:spPr>
          <a:xfrm>
            <a:off x="3483977" y="6483346"/>
            <a:ext cx="5147563" cy="369332"/>
          </a:xfrm>
          <a:prstGeom prst="rect">
            <a:avLst/>
          </a:prstGeom>
          <a:noFill/>
        </p:spPr>
        <p:txBody>
          <a:bodyPr wrap="none" rtlCol="0">
            <a:spAutoFit/>
          </a:bodyPr>
          <a:lstStyle/>
          <a:p>
            <a:r>
              <a:rPr lang="en-US" dirty="0"/>
              <a:t>Wilcoxon rank sum test.</a:t>
            </a:r>
            <a:r>
              <a:rPr lang="en-US" dirty="0">
                <a:latin typeface="Calibri" panose="020F0502020204030204" pitchFamily="34" charset="0"/>
                <a:cs typeface="Times New Roman" panose="02020603050405020304" pitchFamily="18" charset="0"/>
              </a:rPr>
              <a:t> </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padj</a:t>
            </a:r>
            <a:r>
              <a:rPr lang="en-US" sz="1800" dirty="0">
                <a:effectLst/>
                <a:latin typeface="Calibri" panose="020F0502020204030204" pitchFamily="34" charset="0"/>
                <a:ea typeface="Calibri" panose="020F0502020204030204" pitchFamily="34" charset="0"/>
                <a:cs typeface="Times New Roman" panose="02020603050405020304" pitchFamily="18" charset="0"/>
              </a:rPr>
              <a:t> &lt;1e-2; *;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padj</a:t>
            </a:r>
            <a:r>
              <a:rPr lang="en-US" sz="1800" dirty="0">
                <a:effectLst/>
                <a:latin typeface="Calibri" panose="020F0502020204030204" pitchFamily="34" charset="0"/>
                <a:ea typeface="Calibri" panose="020F0502020204030204" pitchFamily="34" charset="0"/>
                <a:cs typeface="Times New Roman" panose="02020603050405020304" pitchFamily="18" charset="0"/>
              </a:rPr>
              <a:t> &lt;0.05</a:t>
            </a:r>
            <a:endParaRPr lang="en-US" b="0" i="0" u="none" strike="noStrike" dirty="0">
              <a:solidFill>
                <a:srgbClr val="212121"/>
              </a:solidFill>
              <a:effectLst/>
              <a:latin typeface="Cambria" panose="02040503050406030204" pitchFamily="18" charset="0"/>
            </a:endParaRPr>
          </a:p>
        </p:txBody>
      </p:sp>
      <p:sp>
        <p:nvSpPr>
          <p:cNvPr id="6" name="TextBox 5">
            <a:extLst>
              <a:ext uri="{FF2B5EF4-FFF2-40B4-BE49-F238E27FC236}">
                <a16:creationId xmlns:a16="http://schemas.microsoft.com/office/drawing/2014/main" id="{63B0417A-3DB9-B1B8-335A-7C3CB06EEACF}"/>
              </a:ext>
            </a:extLst>
          </p:cNvPr>
          <p:cNvSpPr txBox="1"/>
          <p:nvPr/>
        </p:nvSpPr>
        <p:spPr>
          <a:xfrm>
            <a:off x="6188989" y="2509507"/>
            <a:ext cx="415498" cy="369332"/>
          </a:xfrm>
          <a:prstGeom prst="rect">
            <a:avLst/>
          </a:prstGeom>
          <a:noFill/>
        </p:spPr>
        <p:txBody>
          <a:bodyPr wrap="none" rtlCol="0">
            <a:spAutoFit/>
          </a:bodyPr>
          <a:lstStyle/>
          <a:p>
            <a:r>
              <a:rPr lang="en-US" dirty="0"/>
              <a:t>**</a:t>
            </a:r>
          </a:p>
        </p:txBody>
      </p:sp>
      <p:sp>
        <p:nvSpPr>
          <p:cNvPr id="7" name="TextBox 6">
            <a:extLst>
              <a:ext uri="{FF2B5EF4-FFF2-40B4-BE49-F238E27FC236}">
                <a16:creationId xmlns:a16="http://schemas.microsoft.com/office/drawing/2014/main" id="{796DFF40-84B4-38FD-9E15-87A678A12824}"/>
              </a:ext>
            </a:extLst>
          </p:cNvPr>
          <p:cNvSpPr txBox="1"/>
          <p:nvPr/>
        </p:nvSpPr>
        <p:spPr>
          <a:xfrm>
            <a:off x="6926393" y="2517896"/>
            <a:ext cx="661638" cy="369332"/>
          </a:xfrm>
          <a:prstGeom prst="rect">
            <a:avLst/>
          </a:prstGeom>
          <a:noFill/>
        </p:spPr>
        <p:txBody>
          <a:bodyPr wrap="square" rtlCol="0">
            <a:spAutoFit/>
          </a:bodyPr>
          <a:lstStyle/>
          <a:p>
            <a:r>
              <a:rPr lang="en-US" dirty="0"/>
              <a:t>*</a:t>
            </a:r>
          </a:p>
        </p:txBody>
      </p:sp>
      <p:sp>
        <p:nvSpPr>
          <p:cNvPr id="8" name="TextBox 7">
            <a:extLst>
              <a:ext uri="{FF2B5EF4-FFF2-40B4-BE49-F238E27FC236}">
                <a16:creationId xmlns:a16="http://schemas.microsoft.com/office/drawing/2014/main" id="{13633284-C4DD-F2FC-40B2-AD16861467B1}"/>
              </a:ext>
            </a:extLst>
          </p:cNvPr>
          <p:cNvSpPr txBox="1"/>
          <p:nvPr/>
        </p:nvSpPr>
        <p:spPr>
          <a:xfrm>
            <a:off x="7621181" y="2533634"/>
            <a:ext cx="661638" cy="369332"/>
          </a:xfrm>
          <a:prstGeom prst="rect">
            <a:avLst/>
          </a:prstGeom>
          <a:noFill/>
        </p:spPr>
        <p:txBody>
          <a:bodyPr wrap="square" rtlCol="0">
            <a:spAutoFit/>
          </a:bodyPr>
          <a:lstStyle/>
          <a:p>
            <a:r>
              <a:rPr lang="en-US" dirty="0"/>
              <a:t>*</a:t>
            </a:r>
          </a:p>
        </p:txBody>
      </p:sp>
      <p:sp>
        <p:nvSpPr>
          <p:cNvPr id="13" name="TextBox 12">
            <a:extLst>
              <a:ext uri="{FF2B5EF4-FFF2-40B4-BE49-F238E27FC236}">
                <a16:creationId xmlns:a16="http://schemas.microsoft.com/office/drawing/2014/main" id="{21C4113C-6CF2-3D93-A35C-965F546D4C1B}"/>
              </a:ext>
            </a:extLst>
          </p:cNvPr>
          <p:cNvSpPr txBox="1"/>
          <p:nvPr/>
        </p:nvSpPr>
        <p:spPr>
          <a:xfrm>
            <a:off x="6183040" y="6079609"/>
            <a:ext cx="1882247" cy="369332"/>
          </a:xfrm>
          <a:prstGeom prst="rect">
            <a:avLst/>
          </a:prstGeom>
          <a:noFill/>
        </p:spPr>
        <p:txBody>
          <a:bodyPr wrap="none" rtlCol="0">
            <a:spAutoFit/>
          </a:bodyPr>
          <a:lstStyle/>
          <a:p>
            <a:r>
              <a:rPr lang="en-US" dirty="0"/>
              <a:t>80 clonotypes/bin</a:t>
            </a:r>
          </a:p>
        </p:txBody>
      </p:sp>
      <p:sp>
        <p:nvSpPr>
          <p:cNvPr id="14" name="TextBox 13">
            <a:extLst>
              <a:ext uri="{FF2B5EF4-FFF2-40B4-BE49-F238E27FC236}">
                <a16:creationId xmlns:a16="http://schemas.microsoft.com/office/drawing/2014/main" id="{DA18D6CF-F51A-83DD-811B-3F46F7CD8230}"/>
              </a:ext>
            </a:extLst>
          </p:cNvPr>
          <p:cNvSpPr txBox="1"/>
          <p:nvPr/>
        </p:nvSpPr>
        <p:spPr>
          <a:xfrm>
            <a:off x="3889450" y="6079609"/>
            <a:ext cx="1882247" cy="369332"/>
          </a:xfrm>
          <a:prstGeom prst="rect">
            <a:avLst/>
          </a:prstGeom>
          <a:noFill/>
        </p:spPr>
        <p:txBody>
          <a:bodyPr wrap="none" rtlCol="0">
            <a:spAutoFit/>
          </a:bodyPr>
          <a:lstStyle/>
          <a:p>
            <a:r>
              <a:rPr lang="en-US" dirty="0"/>
              <a:t>52 clonotypes/bin</a:t>
            </a:r>
          </a:p>
        </p:txBody>
      </p:sp>
    </p:spTree>
    <p:extLst>
      <p:ext uri="{BB962C8B-B14F-4D97-AF65-F5344CB8AC3E}">
        <p14:creationId xmlns:p14="http://schemas.microsoft.com/office/powerpoint/2010/main" val="317991791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9AD290-6206-2661-96D4-1E0AE336E46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75E8AD5-DC05-865C-1E5E-6F68D26949CC}"/>
              </a:ext>
            </a:extLst>
          </p:cNvPr>
          <p:cNvSpPr>
            <a:spLocks noGrp="1"/>
          </p:cNvSpPr>
          <p:nvPr>
            <p:ph type="title"/>
          </p:nvPr>
        </p:nvSpPr>
        <p:spPr>
          <a:xfrm>
            <a:off x="838200" y="593725"/>
            <a:ext cx="10515600" cy="1325563"/>
          </a:xfrm>
        </p:spPr>
        <p:txBody>
          <a:bodyPr>
            <a:normAutofit/>
          </a:bodyPr>
          <a:lstStyle/>
          <a:p>
            <a:r>
              <a:rPr lang="en-US" dirty="0"/>
              <a:t>Highest and lowest CD8 </a:t>
            </a:r>
            <a:r>
              <a:rPr lang="en-US" dirty="0" err="1"/>
              <a:t>Trm</a:t>
            </a:r>
            <a:r>
              <a:rPr lang="en-US" dirty="0"/>
              <a:t> TRA </a:t>
            </a:r>
            <a:r>
              <a:rPr lang="en-US" dirty="0" err="1"/>
              <a:t>pgen</a:t>
            </a:r>
            <a:r>
              <a:rPr lang="en-US" dirty="0"/>
              <a:t> cells do not have distinct transcriptional phenotypes</a:t>
            </a:r>
          </a:p>
        </p:txBody>
      </p:sp>
      <p:pic>
        <p:nvPicPr>
          <p:cNvPr id="19" name="Picture 18">
            <a:extLst>
              <a:ext uri="{FF2B5EF4-FFF2-40B4-BE49-F238E27FC236}">
                <a16:creationId xmlns:a16="http://schemas.microsoft.com/office/drawing/2014/main" id="{B54C2B29-1F1E-8682-62EF-65BB9ADE1BB2}"/>
              </a:ext>
            </a:extLst>
          </p:cNvPr>
          <p:cNvPicPr>
            <a:picLocks noChangeAspect="1"/>
          </p:cNvPicPr>
          <p:nvPr/>
        </p:nvPicPr>
        <p:blipFill>
          <a:blip r:embed="rId3"/>
          <a:stretch>
            <a:fillRect/>
          </a:stretch>
        </p:blipFill>
        <p:spPr>
          <a:xfrm>
            <a:off x="1873405" y="2025237"/>
            <a:ext cx="8019585" cy="4832763"/>
          </a:xfrm>
          <a:prstGeom prst="rect">
            <a:avLst/>
          </a:prstGeom>
        </p:spPr>
      </p:pic>
    </p:spTree>
    <p:extLst>
      <p:ext uri="{BB962C8B-B14F-4D97-AF65-F5344CB8AC3E}">
        <p14:creationId xmlns:p14="http://schemas.microsoft.com/office/powerpoint/2010/main" val="2446644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44F0FF-8AB9-1C50-CE66-BFCB22BD2D6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77BF89C-EA0A-E256-D905-5A04CFA07E2A}"/>
              </a:ext>
            </a:extLst>
          </p:cNvPr>
          <p:cNvSpPr>
            <a:spLocks noGrp="1"/>
          </p:cNvSpPr>
          <p:nvPr>
            <p:ph type="title"/>
          </p:nvPr>
        </p:nvSpPr>
        <p:spPr>
          <a:xfrm>
            <a:off x="838200" y="593725"/>
            <a:ext cx="10515600" cy="1325563"/>
          </a:xfrm>
        </p:spPr>
        <p:txBody>
          <a:bodyPr>
            <a:normAutofit/>
          </a:bodyPr>
          <a:lstStyle/>
          <a:p>
            <a:r>
              <a:rPr lang="en-US" dirty="0"/>
              <a:t>Negative results summary</a:t>
            </a:r>
          </a:p>
        </p:txBody>
      </p:sp>
      <p:sp>
        <p:nvSpPr>
          <p:cNvPr id="3" name="Content Placeholder 2">
            <a:extLst>
              <a:ext uri="{FF2B5EF4-FFF2-40B4-BE49-F238E27FC236}">
                <a16:creationId xmlns:a16="http://schemas.microsoft.com/office/drawing/2014/main" id="{7D80944B-69EB-FCC2-C5A4-75697136E7DD}"/>
              </a:ext>
            </a:extLst>
          </p:cNvPr>
          <p:cNvSpPr>
            <a:spLocks noGrp="1"/>
          </p:cNvSpPr>
          <p:nvPr>
            <p:ph idx="1"/>
          </p:nvPr>
        </p:nvSpPr>
        <p:spPr>
          <a:xfrm>
            <a:off x="838200" y="1919289"/>
            <a:ext cx="10515600" cy="4623402"/>
          </a:xfrm>
        </p:spPr>
        <p:txBody>
          <a:bodyPr>
            <a:normAutofit/>
          </a:bodyPr>
          <a:lstStyle/>
          <a:p>
            <a:r>
              <a:rPr lang="en-US" dirty="0"/>
              <a:t>No differences in convergence, publicity (data not shown), </a:t>
            </a:r>
            <a:r>
              <a:rPr lang="en-US" dirty="0" err="1"/>
              <a:t>privicity</a:t>
            </a:r>
            <a:r>
              <a:rPr lang="en-US" dirty="0"/>
              <a:t> (data not shown) between </a:t>
            </a:r>
            <a:r>
              <a:rPr lang="en-US" dirty="0" err="1"/>
              <a:t>irAE</a:t>
            </a:r>
            <a:r>
              <a:rPr lang="en-US" dirty="0"/>
              <a:t> groups by chain, cell type</a:t>
            </a:r>
          </a:p>
          <a:p>
            <a:r>
              <a:rPr lang="en-US" dirty="0"/>
              <a:t>No differences in TCR repertoire diversity between </a:t>
            </a:r>
            <a:r>
              <a:rPr lang="en-US" dirty="0" err="1"/>
              <a:t>irAE</a:t>
            </a:r>
            <a:r>
              <a:rPr lang="en-US" dirty="0"/>
              <a:t> groups by chain, cell type (unlike seen in literature)</a:t>
            </a:r>
          </a:p>
          <a:p>
            <a:r>
              <a:rPr lang="en-US" dirty="0"/>
              <a:t>No differences in VJ gene usage between </a:t>
            </a:r>
            <a:r>
              <a:rPr lang="en-US" dirty="0" err="1"/>
              <a:t>irAE</a:t>
            </a:r>
            <a:r>
              <a:rPr lang="en-US" dirty="0"/>
              <a:t> groups (data not shown)</a:t>
            </a:r>
          </a:p>
          <a:p>
            <a:r>
              <a:rPr lang="en-US" dirty="0"/>
              <a:t>Highest and lowest CD8 </a:t>
            </a:r>
            <a:r>
              <a:rPr lang="en-US" dirty="0" err="1"/>
              <a:t>Trm</a:t>
            </a:r>
            <a:r>
              <a:rPr lang="en-US" dirty="0"/>
              <a:t> TRA </a:t>
            </a:r>
            <a:r>
              <a:rPr lang="en-US" dirty="0" err="1"/>
              <a:t>pgen</a:t>
            </a:r>
            <a:r>
              <a:rPr lang="en-US" dirty="0"/>
              <a:t> cells do not have distinct transcriptional phenotypes</a:t>
            </a:r>
          </a:p>
        </p:txBody>
      </p:sp>
    </p:spTree>
    <p:extLst>
      <p:ext uri="{BB962C8B-B14F-4D97-AF65-F5344CB8AC3E}">
        <p14:creationId xmlns:p14="http://schemas.microsoft.com/office/powerpoint/2010/main" val="161516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AEF3B6-EBE1-886B-C7C8-872811F23D2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195BE9-FC8D-FADF-CF48-B8C0B95AE879}"/>
              </a:ext>
            </a:extLst>
          </p:cNvPr>
          <p:cNvSpPr>
            <a:spLocks noGrp="1"/>
          </p:cNvSpPr>
          <p:nvPr>
            <p:ph type="title"/>
          </p:nvPr>
        </p:nvSpPr>
        <p:spPr>
          <a:xfrm>
            <a:off x="838200" y="593725"/>
            <a:ext cx="10515600" cy="1325563"/>
          </a:xfrm>
        </p:spPr>
        <p:txBody>
          <a:bodyPr>
            <a:normAutofit/>
          </a:bodyPr>
          <a:lstStyle/>
          <a:p>
            <a:r>
              <a:rPr lang="en-US" dirty="0"/>
              <a:t>Indeterminate results summary</a:t>
            </a:r>
          </a:p>
        </p:txBody>
      </p:sp>
      <p:sp>
        <p:nvSpPr>
          <p:cNvPr id="3" name="Content Placeholder 2">
            <a:extLst>
              <a:ext uri="{FF2B5EF4-FFF2-40B4-BE49-F238E27FC236}">
                <a16:creationId xmlns:a16="http://schemas.microsoft.com/office/drawing/2014/main" id="{F9A38FC2-B379-6EFC-9FE7-AE71FEC83796}"/>
              </a:ext>
            </a:extLst>
          </p:cNvPr>
          <p:cNvSpPr>
            <a:spLocks noGrp="1"/>
          </p:cNvSpPr>
          <p:nvPr>
            <p:ph idx="1"/>
          </p:nvPr>
        </p:nvSpPr>
        <p:spPr>
          <a:xfrm>
            <a:off x="838200" y="1919289"/>
            <a:ext cx="10515600" cy="4623402"/>
          </a:xfrm>
        </p:spPr>
        <p:txBody>
          <a:bodyPr>
            <a:normAutofit/>
          </a:bodyPr>
          <a:lstStyle/>
          <a:p>
            <a:r>
              <a:rPr lang="en-US" dirty="0"/>
              <a:t>Highly expanded CD8 </a:t>
            </a:r>
            <a:r>
              <a:rPr lang="en-US" dirty="0" err="1"/>
              <a:t>Trms</a:t>
            </a:r>
            <a:r>
              <a:rPr lang="en-US" dirty="0"/>
              <a:t> may have more germline-like TRAs in those developing colitis</a:t>
            </a:r>
            <a:endParaRPr lang="en-US" i="1" dirty="0"/>
          </a:p>
        </p:txBody>
      </p:sp>
    </p:spTree>
    <p:extLst>
      <p:ext uri="{BB962C8B-B14F-4D97-AF65-F5344CB8AC3E}">
        <p14:creationId xmlns:p14="http://schemas.microsoft.com/office/powerpoint/2010/main" val="265678691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5D7743-C5CC-7163-42F9-8A139DE9A99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F9D9FA2-5D53-2BEB-66A2-ABC93F201395}"/>
              </a:ext>
            </a:extLst>
          </p:cNvPr>
          <p:cNvSpPr>
            <a:spLocks noGrp="1"/>
          </p:cNvSpPr>
          <p:nvPr>
            <p:ph type="title"/>
          </p:nvPr>
        </p:nvSpPr>
        <p:spPr>
          <a:xfrm>
            <a:off x="838200" y="593725"/>
            <a:ext cx="10515600" cy="1325563"/>
          </a:xfrm>
        </p:spPr>
        <p:txBody>
          <a:bodyPr>
            <a:normAutofit/>
          </a:bodyPr>
          <a:lstStyle/>
          <a:p>
            <a:r>
              <a:rPr lang="en-US" dirty="0"/>
              <a:t>Positive results summary</a:t>
            </a:r>
          </a:p>
        </p:txBody>
      </p:sp>
      <p:sp>
        <p:nvSpPr>
          <p:cNvPr id="3" name="Content Placeholder 2">
            <a:extLst>
              <a:ext uri="{FF2B5EF4-FFF2-40B4-BE49-F238E27FC236}">
                <a16:creationId xmlns:a16="http://schemas.microsoft.com/office/drawing/2014/main" id="{C4F1A618-530F-D746-FAF5-0E38C47B5C08}"/>
              </a:ext>
            </a:extLst>
          </p:cNvPr>
          <p:cNvSpPr>
            <a:spLocks noGrp="1"/>
          </p:cNvSpPr>
          <p:nvPr>
            <p:ph idx="1"/>
          </p:nvPr>
        </p:nvSpPr>
        <p:spPr>
          <a:xfrm>
            <a:off x="838200" y="1919289"/>
            <a:ext cx="10515600" cy="4623402"/>
          </a:xfrm>
        </p:spPr>
        <p:txBody>
          <a:bodyPr>
            <a:normAutofit fontScale="85000" lnSpcReduction="20000"/>
          </a:bodyPr>
          <a:lstStyle/>
          <a:p>
            <a:r>
              <a:rPr lang="en-US" sz="2800" dirty="0"/>
              <a:t>More proliferating CD4 T cells in </a:t>
            </a:r>
            <a:r>
              <a:rPr lang="en-US" sz="2800" dirty="0" err="1"/>
              <a:t>irAE</a:t>
            </a:r>
            <a:r>
              <a:rPr lang="en-US" sz="2800" dirty="0"/>
              <a:t> colitis tissue (also seen in dataset’s published paper)</a:t>
            </a:r>
          </a:p>
          <a:p>
            <a:r>
              <a:rPr lang="en-US" sz="2800" dirty="0"/>
              <a:t>Some public/private TCR subgroups show distinct TCR features between </a:t>
            </a:r>
            <a:r>
              <a:rPr lang="en-US" sz="2800" dirty="0" err="1"/>
              <a:t>irAE</a:t>
            </a:r>
            <a:r>
              <a:rPr lang="en-US" sz="2800" dirty="0"/>
              <a:t> groups (data not shown)</a:t>
            </a:r>
          </a:p>
          <a:p>
            <a:pPr lvl="1"/>
            <a:r>
              <a:rPr lang="en-US" dirty="0"/>
              <a:t>Colon tissue colitis dataset</a:t>
            </a:r>
          </a:p>
          <a:p>
            <a:pPr lvl="2"/>
            <a:r>
              <a:rPr lang="en-US" dirty="0"/>
              <a:t>Private CD8 TEM TRB </a:t>
            </a:r>
            <a:r>
              <a:rPr lang="en-US" dirty="0" err="1"/>
              <a:t>pgen</a:t>
            </a:r>
            <a:r>
              <a:rPr lang="en-US" dirty="0"/>
              <a:t> and CDR3 length</a:t>
            </a:r>
          </a:p>
          <a:p>
            <a:pPr lvl="2"/>
            <a:r>
              <a:rPr lang="en-US" dirty="0"/>
              <a:t>All CD4 proliferating TRB </a:t>
            </a:r>
            <a:r>
              <a:rPr lang="en-US" dirty="0" err="1"/>
              <a:t>pgen</a:t>
            </a:r>
            <a:endParaRPr lang="en-US" dirty="0"/>
          </a:p>
          <a:p>
            <a:pPr lvl="1"/>
            <a:r>
              <a:rPr lang="en-US" dirty="0"/>
              <a:t>PBMC myocarditis-focused dataset</a:t>
            </a:r>
          </a:p>
          <a:p>
            <a:pPr lvl="2"/>
            <a:r>
              <a:rPr lang="en-US" dirty="0"/>
              <a:t>Public CD8 Naïve TRB </a:t>
            </a:r>
            <a:r>
              <a:rPr lang="en-US" dirty="0" err="1"/>
              <a:t>pgen</a:t>
            </a:r>
            <a:endParaRPr lang="en-US" dirty="0"/>
          </a:p>
          <a:p>
            <a:pPr lvl="2"/>
            <a:r>
              <a:rPr lang="en-US" dirty="0"/>
              <a:t>Private CD4 TEM TRA </a:t>
            </a:r>
            <a:r>
              <a:rPr lang="en-US" dirty="0" err="1"/>
              <a:t>pgen</a:t>
            </a:r>
            <a:endParaRPr lang="en-US" dirty="0"/>
          </a:p>
          <a:p>
            <a:pPr lvl="2"/>
            <a:r>
              <a:rPr lang="en-US" dirty="0"/>
              <a:t>Private Treg TRA CDR3 length</a:t>
            </a:r>
          </a:p>
          <a:p>
            <a:r>
              <a:rPr lang="en-US" dirty="0"/>
              <a:t>We can mine public data and use it in tandem with BRI data, for example using one as a training set and the other as a test set</a:t>
            </a:r>
          </a:p>
          <a:p>
            <a:pPr lvl="1"/>
            <a:r>
              <a:rPr lang="en-US" dirty="0"/>
              <a:t>Increased confidence in conclusions that are recapitulated across multiple datasets</a:t>
            </a:r>
          </a:p>
          <a:p>
            <a:pPr lvl="1"/>
            <a:r>
              <a:rPr lang="en-US" dirty="0"/>
              <a:t>Increased breadth of possible research questions to investigate</a:t>
            </a:r>
          </a:p>
        </p:txBody>
      </p:sp>
    </p:spTree>
    <p:extLst>
      <p:ext uri="{BB962C8B-B14F-4D97-AF65-F5344CB8AC3E}">
        <p14:creationId xmlns:p14="http://schemas.microsoft.com/office/powerpoint/2010/main" val="281262102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593725"/>
            <a:ext cx="10515600" cy="1325563"/>
          </a:xfrm>
        </p:spPr>
        <p:txBody>
          <a:bodyPr>
            <a:normAutofit/>
          </a:bodyPr>
          <a:lstStyle/>
          <a:p>
            <a:r>
              <a:rPr lang="en-US" dirty="0"/>
              <a:t>Next steps</a:t>
            </a:r>
          </a:p>
        </p:txBody>
      </p:sp>
      <p:sp>
        <p:nvSpPr>
          <p:cNvPr id="3" name="Content Placeholder 2">
            <a:extLst>
              <a:ext uri="{FF2B5EF4-FFF2-40B4-BE49-F238E27FC236}">
                <a16:creationId xmlns:a16="http://schemas.microsoft.com/office/drawing/2014/main" id="{B9501834-7B32-1ACA-4358-B630FB8EEC36}"/>
              </a:ext>
            </a:extLst>
          </p:cNvPr>
          <p:cNvSpPr>
            <a:spLocks noGrp="1"/>
          </p:cNvSpPr>
          <p:nvPr>
            <p:ph idx="1"/>
          </p:nvPr>
        </p:nvSpPr>
        <p:spPr>
          <a:xfrm>
            <a:off x="838200" y="1919289"/>
            <a:ext cx="10515600" cy="4623402"/>
          </a:xfrm>
        </p:spPr>
        <p:txBody>
          <a:bodyPr>
            <a:normAutofit/>
          </a:bodyPr>
          <a:lstStyle/>
          <a:p>
            <a:r>
              <a:rPr lang="en-US" dirty="0"/>
              <a:t>Look for genes whose expression correlates with </a:t>
            </a:r>
            <a:r>
              <a:rPr lang="en-US" dirty="0" err="1"/>
              <a:t>pgen</a:t>
            </a:r>
            <a:r>
              <a:rPr lang="en-US" dirty="0"/>
              <a:t> in CD8 </a:t>
            </a:r>
            <a:r>
              <a:rPr lang="en-US" dirty="0" err="1"/>
              <a:t>Trms</a:t>
            </a:r>
            <a:endParaRPr lang="en-US" dirty="0"/>
          </a:p>
          <a:p>
            <a:r>
              <a:rPr lang="en-US" dirty="0"/>
              <a:t>Linkage analysis</a:t>
            </a:r>
          </a:p>
          <a:p>
            <a:pPr lvl="1"/>
            <a:r>
              <a:rPr lang="en-US" dirty="0"/>
              <a:t>Look for TCRs shared across datasets</a:t>
            </a:r>
          </a:p>
          <a:p>
            <a:pPr lvl="1"/>
            <a:r>
              <a:rPr lang="en-US" dirty="0"/>
              <a:t>Compare TCR features between linkage groups</a:t>
            </a:r>
          </a:p>
        </p:txBody>
      </p:sp>
    </p:spTree>
    <p:extLst>
      <p:ext uri="{BB962C8B-B14F-4D97-AF65-F5344CB8AC3E}">
        <p14:creationId xmlns:p14="http://schemas.microsoft.com/office/powerpoint/2010/main" val="409168887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21F8D95-5379-5DDA-F135-1A690381F6C0}"/>
              </a:ext>
            </a:extLst>
          </p:cNvPr>
          <p:cNvPicPr>
            <a:picLocks noChangeAspect="1"/>
          </p:cNvPicPr>
          <p:nvPr/>
        </p:nvPicPr>
        <p:blipFill>
          <a:blip r:embed="rId3"/>
          <a:stretch>
            <a:fillRect/>
          </a:stretch>
        </p:blipFill>
        <p:spPr>
          <a:xfrm>
            <a:off x="0" y="4669282"/>
            <a:ext cx="8664498" cy="2322530"/>
          </a:xfrm>
          <a:prstGeom prst="rect">
            <a:avLst/>
          </a:prstGeom>
        </p:spPr>
      </p:pic>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593725"/>
            <a:ext cx="10515600" cy="1325563"/>
          </a:xfrm>
        </p:spPr>
        <p:txBody>
          <a:bodyPr>
            <a:normAutofit/>
          </a:bodyPr>
          <a:lstStyle/>
          <a:p>
            <a:r>
              <a:rPr lang="en-US" dirty="0"/>
              <a:t>Acknowledgements</a:t>
            </a:r>
          </a:p>
        </p:txBody>
      </p:sp>
      <p:sp>
        <p:nvSpPr>
          <p:cNvPr id="3" name="Content Placeholder 2">
            <a:extLst>
              <a:ext uri="{FF2B5EF4-FFF2-40B4-BE49-F238E27FC236}">
                <a16:creationId xmlns:a16="http://schemas.microsoft.com/office/drawing/2014/main" id="{B9501834-7B32-1ACA-4358-B630FB8EEC36}"/>
              </a:ext>
            </a:extLst>
          </p:cNvPr>
          <p:cNvSpPr>
            <a:spLocks noGrp="1"/>
          </p:cNvSpPr>
          <p:nvPr>
            <p:ph idx="1"/>
          </p:nvPr>
        </p:nvSpPr>
        <p:spPr>
          <a:xfrm>
            <a:off x="838200" y="1919289"/>
            <a:ext cx="10515600" cy="4623402"/>
          </a:xfrm>
        </p:spPr>
        <p:txBody>
          <a:bodyPr numCol="2">
            <a:normAutofit/>
          </a:bodyPr>
          <a:lstStyle/>
          <a:p>
            <a:r>
              <a:rPr lang="en-US" b="1" dirty="0"/>
              <a:t>Peter Linsley</a:t>
            </a:r>
          </a:p>
          <a:p>
            <a:r>
              <a:rPr lang="en-US" dirty="0"/>
              <a:t>Datasets</a:t>
            </a:r>
          </a:p>
          <a:p>
            <a:pPr lvl="1"/>
            <a:r>
              <a:rPr lang="en-US" dirty="0"/>
              <a:t>Colon tissue colitis: </a:t>
            </a:r>
            <a:r>
              <a:rPr lang="en-US" dirty="0" err="1"/>
              <a:t>Luoma</a:t>
            </a:r>
            <a:r>
              <a:rPr lang="en-US" dirty="0"/>
              <a:t> et al. </a:t>
            </a:r>
            <a:r>
              <a:rPr lang="en-US" i="1" dirty="0"/>
              <a:t>Cell. </a:t>
            </a:r>
            <a:r>
              <a:rPr lang="en-US" dirty="0"/>
              <a:t>2020</a:t>
            </a:r>
          </a:p>
          <a:p>
            <a:pPr lvl="1"/>
            <a:r>
              <a:rPr lang="en-US" dirty="0"/>
              <a:t>PBMC myocarditis-focused: Zhu et al. </a:t>
            </a:r>
            <a:r>
              <a:rPr lang="en-US" i="1" dirty="0"/>
              <a:t>Circulation</a:t>
            </a:r>
            <a:r>
              <a:rPr lang="en-US" dirty="0"/>
              <a:t>. 2022</a:t>
            </a:r>
          </a:p>
          <a:p>
            <a:endParaRPr lang="en-US" dirty="0"/>
          </a:p>
          <a:p>
            <a:endParaRPr lang="en-US" dirty="0"/>
          </a:p>
          <a:p>
            <a:endParaRPr lang="en-US" dirty="0"/>
          </a:p>
          <a:p>
            <a:endParaRPr lang="en-US" dirty="0"/>
          </a:p>
          <a:p>
            <a:r>
              <a:rPr lang="en-US" dirty="0"/>
              <a:t>Bioinformatics group</a:t>
            </a:r>
          </a:p>
          <a:p>
            <a:pPr lvl="1"/>
            <a:r>
              <a:rPr lang="en-US" dirty="0"/>
              <a:t>Alex Hu</a:t>
            </a:r>
          </a:p>
          <a:p>
            <a:pPr lvl="1"/>
            <a:r>
              <a:rPr lang="en-US" dirty="0"/>
              <a:t>Erin Witkop</a:t>
            </a:r>
          </a:p>
          <a:p>
            <a:pPr lvl="1"/>
            <a:r>
              <a:rPr lang="en-US" dirty="0"/>
              <a:t>Matt </a:t>
            </a:r>
            <a:r>
              <a:rPr lang="en-US" dirty="0" err="1"/>
              <a:t>Dufort</a:t>
            </a:r>
            <a:endParaRPr lang="en-US" dirty="0"/>
          </a:p>
          <a:p>
            <a:pPr lvl="1"/>
            <a:r>
              <a:rPr lang="en-US" dirty="0"/>
              <a:t>Matt Lawrence</a:t>
            </a:r>
          </a:p>
          <a:p>
            <a:pPr lvl="1"/>
            <a:r>
              <a:rPr lang="en-US" dirty="0"/>
              <a:t>Hannah </a:t>
            </a:r>
            <a:r>
              <a:rPr lang="en-US" dirty="0" err="1"/>
              <a:t>DeBerg</a:t>
            </a:r>
            <a:endParaRPr lang="en-US" dirty="0"/>
          </a:p>
          <a:p>
            <a:pPr lvl="1"/>
            <a:r>
              <a:rPr lang="en-US" dirty="0"/>
              <a:t>Thomas Edwards</a:t>
            </a:r>
          </a:p>
          <a:p>
            <a:pPr lvl="1"/>
            <a:r>
              <a:rPr lang="en-US" dirty="0"/>
              <a:t>Tomasz </a:t>
            </a:r>
            <a:r>
              <a:rPr lang="en-US" dirty="0" err="1"/>
              <a:t>Janczyk</a:t>
            </a:r>
            <a:endParaRPr lang="en-US" dirty="0"/>
          </a:p>
        </p:txBody>
      </p:sp>
    </p:spTree>
    <p:extLst>
      <p:ext uri="{BB962C8B-B14F-4D97-AF65-F5344CB8AC3E}">
        <p14:creationId xmlns:p14="http://schemas.microsoft.com/office/powerpoint/2010/main" val="201888498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593725"/>
            <a:ext cx="10515600" cy="1325563"/>
          </a:xfrm>
        </p:spPr>
        <p:txBody>
          <a:bodyPr>
            <a:normAutofit/>
          </a:bodyPr>
          <a:lstStyle/>
          <a:p>
            <a:r>
              <a:rPr lang="en-US" dirty="0"/>
              <a:t>Extra slides</a:t>
            </a:r>
          </a:p>
        </p:txBody>
      </p:sp>
      <p:sp>
        <p:nvSpPr>
          <p:cNvPr id="3" name="Content Placeholder 2">
            <a:extLst>
              <a:ext uri="{FF2B5EF4-FFF2-40B4-BE49-F238E27FC236}">
                <a16:creationId xmlns:a16="http://schemas.microsoft.com/office/drawing/2014/main" id="{B9501834-7B32-1ACA-4358-B630FB8EEC36}"/>
              </a:ext>
            </a:extLst>
          </p:cNvPr>
          <p:cNvSpPr>
            <a:spLocks noGrp="1"/>
          </p:cNvSpPr>
          <p:nvPr>
            <p:ph idx="1"/>
          </p:nvPr>
        </p:nvSpPr>
        <p:spPr>
          <a:xfrm>
            <a:off x="838200" y="1919289"/>
            <a:ext cx="10515600" cy="4623402"/>
          </a:xfrm>
        </p:spPr>
        <p:txBody>
          <a:bodyPr>
            <a:normAutofit/>
          </a:bodyPr>
          <a:lstStyle/>
          <a:p>
            <a:endParaRPr lang="en-US" dirty="0"/>
          </a:p>
        </p:txBody>
      </p:sp>
    </p:spTree>
    <p:extLst>
      <p:ext uri="{BB962C8B-B14F-4D97-AF65-F5344CB8AC3E}">
        <p14:creationId xmlns:p14="http://schemas.microsoft.com/office/powerpoint/2010/main" val="316901307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587F3B-EF29-32E1-9C58-BE44310B58C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BD674B6-B6DA-14BD-C15E-2E32B50D8522}"/>
              </a:ext>
            </a:extLst>
          </p:cNvPr>
          <p:cNvSpPr>
            <a:spLocks noGrp="1"/>
          </p:cNvSpPr>
          <p:nvPr>
            <p:ph type="title"/>
          </p:nvPr>
        </p:nvSpPr>
        <p:spPr>
          <a:xfrm>
            <a:off x="838200" y="593725"/>
            <a:ext cx="10515600" cy="1325563"/>
          </a:xfrm>
        </p:spPr>
        <p:txBody>
          <a:bodyPr>
            <a:normAutofit/>
          </a:bodyPr>
          <a:lstStyle/>
          <a:p>
            <a:r>
              <a:rPr lang="en-US" dirty="0"/>
              <a:t>Numbers of clonotypes within clonotype bins, groups, methods for CD8 </a:t>
            </a:r>
            <a:r>
              <a:rPr lang="en-US" dirty="0" err="1"/>
              <a:t>Trm</a:t>
            </a:r>
            <a:r>
              <a:rPr lang="en-US" dirty="0"/>
              <a:t> TRA </a:t>
            </a:r>
            <a:r>
              <a:rPr lang="en-US" dirty="0" err="1"/>
              <a:t>pgen</a:t>
            </a:r>
            <a:r>
              <a:rPr lang="en-US" dirty="0"/>
              <a:t> effect</a:t>
            </a:r>
          </a:p>
        </p:txBody>
      </p:sp>
      <p:pic>
        <p:nvPicPr>
          <p:cNvPr id="11" name="Picture 10">
            <a:extLst>
              <a:ext uri="{FF2B5EF4-FFF2-40B4-BE49-F238E27FC236}">
                <a16:creationId xmlns:a16="http://schemas.microsoft.com/office/drawing/2014/main" id="{375B9C9B-6C29-B248-E9AC-58D2BA576A12}"/>
              </a:ext>
            </a:extLst>
          </p:cNvPr>
          <p:cNvPicPr>
            <a:picLocks noChangeAspect="1"/>
          </p:cNvPicPr>
          <p:nvPr/>
        </p:nvPicPr>
        <p:blipFill>
          <a:blip r:embed="rId3"/>
          <a:stretch>
            <a:fillRect/>
          </a:stretch>
        </p:blipFill>
        <p:spPr>
          <a:xfrm>
            <a:off x="1096220" y="2221607"/>
            <a:ext cx="9945979" cy="3033008"/>
          </a:xfrm>
          <a:prstGeom prst="rect">
            <a:avLst/>
          </a:prstGeom>
        </p:spPr>
      </p:pic>
      <p:pic>
        <p:nvPicPr>
          <p:cNvPr id="12" name="Picture 11">
            <a:extLst>
              <a:ext uri="{FF2B5EF4-FFF2-40B4-BE49-F238E27FC236}">
                <a16:creationId xmlns:a16="http://schemas.microsoft.com/office/drawing/2014/main" id="{8EC43082-1822-C9C0-3FA8-2B5D9A6EB048}"/>
              </a:ext>
            </a:extLst>
          </p:cNvPr>
          <p:cNvPicPr>
            <a:picLocks noChangeAspect="1"/>
          </p:cNvPicPr>
          <p:nvPr/>
        </p:nvPicPr>
        <p:blipFill>
          <a:blip r:embed="rId4"/>
          <a:stretch>
            <a:fillRect/>
          </a:stretch>
        </p:blipFill>
        <p:spPr>
          <a:xfrm>
            <a:off x="1123010" y="5191334"/>
            <a:ext cx="9945980" cy="1183503"/>
          </a:xfrm>
          <a:prstGeom prst="rect">
            <a:avLst/>
          </a:prstGeom>
        </p:spPr>
      </p:pic>
    </p:spTree>
    <p:extLst>
      <p:ext uri="{BB962C8B-B14F-4D97-AF65-F5344CB8AC3E}">
        <p14:creationId xmlns:p14="http://schemas.microsoft.com/office/powerpoint/2010/main" val="357531876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2995AB-65D4-D216-4360-3ED80911BB9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4135E36-B2A4-3D3E-44BE-C1619F5A7AD9}"/>
              </a:ext>
            </a:extLst>
          </p:cNvPr>
          <p:cNvSpPr>
            <a:spLocks noGrp="1"/>
          </p:cNvSpPr>
          <p:nvPr>
            <p:ph type="title"/>
          </p:nvPr>
        </p:nvSpPr>
        <p:spPr>
          <a:xfrm>
            <a:off x="838200" y="593725"/>
            <a:ext cx="10515600" cy="1325563"/>
          </a:xfrm>
        </p:spPr>
        <p:txBody>
          <a:bodyPr>
            <a:normAutofit/>
          </a:bodyPr>
          <a:lstStyle/>
          <a:p>
            <a:r>
              <a:rPr lang="en-US" dirty="0"/>
              <a:t>Anticorrelation between CDR3 length and germline-ness</a:t>
            </a:r>
          </a:p>
        </p:txBody>
      </p:sp>
      <p:pic>
        <p:nvPicPr>
          <p:cNvPr id="5" name="Picture 4">
            <a:extLst>
              <a:ext uri="{FF2B5EF4-FFF2-40B4-BE49-F238E27FC236}">
                <a16:creationId xmlns:a16="http://schemas.microsoft.com/office/drawing/2014/main" id="{27EA1B9A-3555-4617-3807-D9E432699934}"/>
              </a:ext>
            </a:extLst>
          </p:cNvPr>
          <p:cNvPicPr>
            <a:picLocks noChangeAspect="1"/>
          </p:cNvPicPr>
          <p:nvPr/>
        </p:nvPicPr>
        <p:blipFill>
          <a:blip r:embed="rId3"/>
          <a:stretch>
            <a:fillRect/>
          </a:stretch>
        </p:blipFill>
        <p:spPr>
          <a:xfrm>
            <a:off x="2352039" y="1722141"/>
            <a:ext cx="8553853" cy="5098720"/>
          </a:xfrm>
          <a:prstGeom prst="rect">
            <a:avLst/>
          </a:prstGeom>
        </p:spPr>
      </p:pic>
      <p:sp>
        <p:nvSpPr>
          <p:cNvPr id="6" name="TextBox 5">
            <a:extLst>
              <a:ext uri="{FF2B5EF4-FFF2-40B4-BE49-F238E27FC236}">
                <a16:creationId xmlns:a16="http://schemas.microsoft.com/office/drawing/2014/main" id="{86C32B47-7FC3-C6A2-A199-2E54CE214A60}"/>
              </a:ext>
            </a:extLst>
          </p:cNvPr>
          <p:cNvSpPr txBox="1"/>
          <p:nvPr/>
        </p:nvSpPr>
        <p:spPr>
          <a:xfrm rot="16200000">
            <a:off x="1574728" y="2944464"/>
            <a:ext cx="1068779" cy="369332"/>
          </a:xfrm>
          <a:prstGeom prst="rect">
            <a:avLst/>
          </a:prstGeom>
          <a:noFill/>
        </p:spPr>
        <p:txBody>
          <a:bodyPr wrap="square" rtlCol="0">
            <a:spAutoFit/>
          </a:bodyPr>
          <a:lstStyle/>
          <a:p>
            <a:r>
              <a:rPr lang="en-US" dirty="0">
                <a:sym typeface="Wingdings" pitchFamily="2" charset="2"/>
              </a:rPr>
              <a:t></a:t>
            </a:r>
            <a:endParaRPr lang="en-US" dirty="0"/>
          </a:p>
        </p:txBody>
      </p:sp>
      <p:sp>
        <p:nvSpPr>
          <p:cNvPr id="7" name="TextBox 6">
            <a:extLst>
              <a:ext uri="{FF2B5EF4-FFF2-40B4-BE49-F238E27FC236}">
                <a16:creationId xmlns:a16="http://schemas.microsoft.com/office/drawing/2014/main" id="{44BAA38E-97C2-A58F-4A38-01450FAC2F12}"/>
              </a:ext>
            </a:extLst>
          </p:cNvPr>
          <p:cNvSpPr txBox="1"/>
          <p:nvPr/>
        </p:nvSpPr>
        <p:spPr>
          <a:xfrm>
            <a:off x="540937" y="3633233"/>
            <a:ext cx="1967655" cy="369332"/>
          </a:xfrm>
          <a:prstGeom prst="rect">
            <a:avLst/>
          </a:prstGeom>
          <a:noFill/>
        </p:spPr>
        <p:txBody>
          <a:bodyPr wrap="none" rtlCol="0">
            <a:spAutoFit/>
          </a:bodyPr>
          <a:lstStyle/>
          <a:p>
            <a:r>
              <a:rPr lang="en-US" dirty="0"/>
              <a:t>More germline-like</a:t>
            </a:r>
          </a:p>
        </p:txBody>
      </p:sp>
      <p:sp>
        <p:nvSpPr>
          <p:cNvPr id="8" name="TextBox 7">
            <a:extLst>
              <a:ext uri="{FF2B5EF4-FFF2-40B4-BE49-F238E27FC236}">
                <a16:creationId xmlns:a16="http://schemas.microsoft.com/office/drawing/2014/main" id="{E9F8A77C-4C54-AE17-24DB-F47EFF17B583}"/>
              </a:ext>
            </a:extLst>
          </p:cNvPr>
          <p:cNvSpPr txBox="1"/>
          <p:nvPr/>
        </p:nvSpPr>
        <p:spPr>
          <a:xfrm rot="5400000">
            <a:off x="1554407" y="4754047"/>
            <a:ext cx="1068779" cy="369332"/>
          </a:xfrm>
          <a:prstGeom prst="rect">
            <a:avLst/>
          </a:prstGeom>
          <a:noFill/>
        </p:spPr>
        <p:txBody>
          <a:bodyPr wrap="square" rtlCol="0">
            <a:spAutoFit/>
          </a:bodyPr>
          <a:lstStyle/>
          <a:p>
            <a:r>
              <a:rPr lang="en-US" dirty="0">
                <a:sym typeface="Wingdings" pitchFamily="2" charset="2"/>
              </a:rPr>
              <a:t></a:t>
            </a:r>
            <a:endParaRPr lang="en-US" dirty="0"/>
          </a:p>
        </p:txBody>
      </p:sp>
      <p:sp>
        <p:nvSpPr>
          <p:cNvPr id="9" name="TextBox 8">
            <a:extLst>
              <a:ext uri="{FF2B5EF4-FFF2-40B4-BE49-F238E27FC236}">
                <a16:creationId xmlns:a16="http://schemas.microsoft.com/office/drawing/2014/main" id="{9F593902-492D-CA73-63CD-424FD6AF9340}"/>
              </a:ext>
            </a:extLst>
          </p:cNvPr>
          <p:cNvSpPr txBox="1"/>
          <p:nvPr/>
        </p:nvSpPr>
        <p:spPr>
          <a:xfrm>
            <a:off x="659753" y="4065278"/>
            <a:ext cx="1848839" cy="369332"/>
          </a:xfrm>
          <a:prstGeom prst="rect">
            <a:avLst/>
          </a:prstGeom>
          <a:noFill/>
        </p:spPr>
        <p:txBody>
          <a:bodyPr wrap="none" rtlCol="0">
            <a:spAutoFit/>
          </a:bodyPr>
          <a:lstStyle/>
          <a:p>
            <a:r>
              <a:rPr lang="en-US" dirty="0"/>
              <a:t>Less germline-like</a:t>
            </a:r>
          </a:p>
        </p:txBody>
      </p:sp>
    </p:spTree>
    <p:extLst>
      <p:ext uri="{BB962C8B-B14F-4D97-AF65-F5344CB8AC3E}">
        <p14:creationId xmlns:p14="http://schemas.microsoft.com/office/powerpoint/2010/main" val="11567990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9D1C03-C348-88F4-4D3B-631B51B9C01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AF46C84-7567-CCF2-66CB-30D1E01013DB}"/>
              </a:ext>
            </a:extLst>
          </p:cNvPr>
          <p:cNvSpPr>
            <a:spLocks noGrp="1"/>
          </p:cNvSpPr>
          <p:nvPr>
            <p:ph type="title"/>
          </p:nvPr>
        </p:nvSpPr>
        <p:spPr>
          <a:xfrm>
            <a:off x="838200" y="593725"/>
            <a:ext cx="10515600" cy="1325563"/>
          </a:xfrm>
        </p:spPr>
        <p:txBody>
          <a:bodyPr>
            <a:normAutofit/>
          </a:bodyPr>
          <a:lstStyle/>
          <a:p>
            <a:r>
              <a:rPr lang="en-US" dirty="0"/>
              <a:t>Immune checkpoint blockade (ICB) has revolutionized cancer treatment</a:t>
            </a:r>
          </a:p>
        </p:txBody>
      </p:sp>
      <p:pic>
        <p:nvPicPr>
          <p:cNvPr id="8" name="Picture 7">
            <a:extLst>
              <a:ext uri="{FF2B5EF4-FFF2-40B4-BE49-F238E27FC236}">
                <a16:creationId xmlns:a16="http://schemas.microsoft.com/office/drawing/2014/main" id="{DAD0CBAD-99C0-934D-C373-FA83C984BFC4}"/>
              </a:ext>
            </a:extLst>
          </p:cNvPr>
          <p:cNvPicPr>
            <a:picLocks noChangeAspect="1"/>
          </p:cNvPicPr>
          <p:nvPr/>
        </p:nvPicPr>
        <p:blipFill>
          <a:blip r:embed="rId3"/>
          <a:stretch>
            <a:fillRect/>
          </a:stretch>
        </p:blipFill>
        <p:spPr>
          <a:xfrm>
            <a:off x="2682240" y="1769347"/>
            <a:ext cx="6151880" cy="5088653"/>
          </a:xfrm>
          <a:prstGeom prst="rect">
            <a:avLst/>
          </a:prstGeom>
        </p:spPr>
      </p:pic>
      <p:sp>
        <p:nvSpPr>
          <p:cNvPr id="4" name="TextBox 3">
            <a:extLst>
              <a:ext uri="{FF2B5EF4-FFF2-40B4-BE49-F238E27FC236}">
                <a16:creationId xmlns:a16="http://schemas.microsoft.com/office/drawing/2014/main" id="{DE42040D-E4C8-77A8-2E68-081A35799C82}"/>
              </a:ext>
            </a:extLst>
          </p:cNvPr>
          <p:cNvSpPr txBox="1"/>
          <p:nvPr/>
        </p:nvSpPr>
        <p:spPr>
          <a:xfrm>
            <a:off x="10654125" y="6488668"/>
            <a:ext cx="6096000" cy="369332"/>
          </a:xfrm>
          <a:prstGeom prst="rect">
            <a:avLst/>
          </a:prstGeom>
          <a:noFill/>
        </p:spPr>
        <p:txBody>
          <a:bodyPr wrap="square">
            <a:spAutoFit/>
          </a:bodyPr>
          <a:lstStyle/>
          <a:p>
            <a:r>
              <a:rPr lang="en-US" dirty="0"/>
              <a:t>PMID31330185</a:t>
            </a:r>
          </a:p>
        </p:txBody>
      </p:sp>
    </p:spTree>
    <p:extLst>
      <p:ext uri="{BB962C8B-B14F-4D97-AF65-F5344CB8AC3E}">
        <p14:creationId xmlns:p14="http://schemas.microsoft.com/office/powerpoint/2010/main" val="66244635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9CB44D-1A50-7CB9-539D-26563562ED2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C1310AD-1470-B79F-8BF9-2AF47C45B246}"/>
              </a:ext>
            </a:extLst>
          </p:cNvPr>
          <p:cNvSpPr>
            <a:spLocks noGrp="1"/>
          </p:cNvSpPr>
          <p:nvPr>
            <p:ph type="title"/>
          </p:nvPr>
        </p:nvSpPr>
        <p:spPr>
          <a:xfrm>
            <a:off x="838200" y="593725"/>
            <a:ext cx="10515600" cy="1325563"/>
          </a:xfrm>
        </p:spPr>
        <p:txBody>
          <a:bodyPr>
            <a:normAutofit/>
          </a:bodyPr>
          <a:lstStyle/>
          <a:p>
            <a:r>
              <a:rPr lang="en-US" dirty="0"/>
              <a:t>TRA CDR3AA publicity, </a:t>
            </a:r>
            <a:r>
              <a:rPr lang="en-US" dirty="0" err="1"/>
              <a:t>privicity</a:t>
            </a:r>
            <a:r>
              <a:rPr lang="en-US" dirty="0"/>
              <a:t>, convergence-colored UMAPs</a:t>
            </a:r>
          </a:p>
        </p:txBody>
      </p:sp>
      <p:sp>
        <p:nvSpPr>
          <p:cNvPr id="3" name="TextBox 2">
            <a:extLst>
              <a:ext uri="{FF2B5EF4-FFF2-40B4-BE49-F238E27FC236}">
                <a16:creationId xmlns:a16="http://schemas.microsoft.com/office/drawing/2014/main" id="{B3764D72-FA13-3546-F176-901B86CB7F50}"/>
              </a:ext>
            </a:extLst>
          </p:cNvPr>
          <p:cNvSpPr txBox="1"/>
          <p:nvPr/>
        </p:nvSpPr>
        <p:spPr>
          <a:xfrm>
            <a:off x="1544444" y="2158381"/>
            <a:ext cx="6099716" cy="369332"/>
          </a:xfrm>
          <a:prstGeom prst="rect">
            <a:avLst/>
          </a:prstGeom>
          <a:noFill/>
        </p:spPr>
        <p:txBody>
          <a:bodyPr wrap="square">
            <a:spAutoFit/>
          </a:bodyPr>
          <a:lstStyle/>
          <a:p>
            <a:r>
              <a:rPr lang="en-US" dirty="0"/>
              <a:t>PBMC myocarditis-focused dataset</a:t>
            </a:r>
          </a:p>
        </p:txBody>
      </p:sp>
      <p:sp>
        <p:nvSpPr>
          <p:cNvPr id="5" name="TextBox 4">
            <a:extLst>
              <a:ext uri="{FF2B5EF4-FFF2-40B4-BE49-F238E27FC236}">
                <a16:creationId xmlns:a16="http://schemas.microsoft.com/office/drawing/2014/main" id="{DB65B889-B5B7-26C4-A83E-70994F1336BC}"/>
              </a:ext>
            </a:extLst>
          </p:cNvPr>
          <p:cNvSpPr txBox="1"/>
          <p:nvPr/>
        </p:nvSpPr>
        <p:spPr>
          <a:xfrm>
            <a:off x="7317057" y="2158381"/>
            <a:ext cx="6099716" cy="369332"/>
          </a:xfrm>
          <a:prstGeom prst="rect">
            <a:avLst/>
          </a:prstGeom>
          <a:noFill/>
        </p:spPr>
        <p:txBody>
          <a:bodyPr wrap="square">
            <a:spAutoFit/>
          </a:bodyPr>
          <a:lstStyle/>
          <a:p>
            <a:r>
              <a:rPr lang="en-US" dirty="0"/>
              <a:t>Colon tissue colitis dataset</a:t>
            </a:r>
          </a:p>
        </p:txBody>
      </p:sp>
      <p:pic>
        <p:nvPicPr>
          <p:cNvPr id="7" name="Picture 6">
            <a:extLst>
              <a:ext uri="{FF2B5EF4-FFF2-40B4-BE49-F238E27FC236}">
                <a16:creationId xmlns:a16="http://schemas.microsoft.com/office/drawing/2014/main" id="{872E4E47-4D9A-2E63-40C6-E3551500E1AF}"/>
              </a:ext>
            </a:extLst>
          </p:cNvPr>
          <p:cNvPicPr>
            <a:picLocks noChangeAspect="1"/>
          </p:cNvPicPr>
          <p:nvPr/>
        </p:nvPicPr>
        <p:blipFill>
          <a:blip r:embed="rId3"/>
          <a:stretch>
            <a:fillRect/>
          </a:stretch>
        </p:blipFill>
        <p:spPr>
          <a:xfrm>
            <a:off x="1504485" y="4914350"/>
            <a:ext cx="3008971" cy="1769983"/>
          </a:xfrm>
          <a:prstGeom prst="rect">
            <a:avLst/>
          </a:prstGeom>
        </p:spPr>
      </p:pic>
      <p:pic>
        <p:nvPicPr>
          <p:cNvPr id="10" name="Picture 9">
            <a:extLst>
              <a:ext uri="{FF2B5EF4-FFF2-40B4-BE49-F238E27FC236}">
                <a16:creationId xmlns:a16="http://schemas.microsoft.com/office/drawing/2014/main" id="{3437A896-2209-83C2-80F8-4B1C073CA352}"/>
              </a:ext>
            </a:extLst>
          </p:cNvPr>
          <p:cNvPicPr>
            <a:picLocks noChangeAspect="1"/>
          </p:cNvPicPr>
          <p:nvPr/>
        </p:nvPicPr>
        <p:blipFill>
          <a:blip r:embed="rId4"/>
          <a:stretch>
            <a:fillRect/>
          </a:stretch>
        </p:blipFill>
        <p:spPr>
          <a:xfrm>
            <a:off x="0" y="2839354"/>
            <a:ext cx="3008971" cy="1818187"/>
          </a:xfrm>
          <a:prstGeom prst="rect">
            <a:avLst/>
          </a:prstGeom>
        </p:spPr>
      </p:pic>
      <p:pic>
        <p:nvPicPr>
          <p:cNvPr id="11" name="Picture 10">
            <a:extLst>
              <a:ext uri="{FF2B5EF4-FFF2-40B4-BE49-F238E27FC236}">
                <a16:creationId xmlns:a16="http://schemas.microsoft.com/office/drawing/2014/main" id="{F1D0E261-7C6C-3438-2029-CCEA9EB94DB4}"/>
              </a:ext>
            </a:extLst>
          </p:cNvPr>
          <p:cNvPicPr>
            <a:picLocks noChangeAspect="1"/>
          </p:cNvPicPr>
          <p:nvPr/>
        </p:nvPicPr>
        <p:blipFill>
          <a:blip r:embed="rId5"/>
          <a:stretch>
            <a:fillRect/>
          </a:stretch>
        </p:blipFill>
        <p:spPr>
          <a:xfrm>
            <a:off x="7401223" y="4908050"/>
            <a:ext cx="3008971" cy="1842939"/>
          </a:xfrm>
          <a:prstGeom prst="rect">
            <a:avLst/>
          </a:prstGeom>
        </p:spPr>
      </p:pic>
      <p:pic>
        <p:nvPicPr>
          <p:cNvPr id="12" name="Picture 11">
            <a:extLst>
              <a:ext uri="{FF2B5EF4-FFF2-40B4-BE49-F238E27FC236}">
                <a16:creationId xmlns:a16="http://schemas.microsoft.com/office/drawing/2014/main" id="{3A9ADEA9-DFEE-3874-7C58-A18D2C34CAB6}"/>
              </a:ext>
            </a:extLst>
          </p:cNvPr>
          <p:cNvPicPr>
            <a:picLocks noChangeAspect="1"/>
          </p:cNvPicPr>
          <p:nvPr/>
        </p:nvPicPr>
        <p:blipFill>
          <a:blip r:embed="rId6"/>
          <a:stretch>
            <a:fillRect/>
          </a:stretch>
        </p:blipFill>
        <p:spPr>
          <a:xfrm>
            <a:off x="9190064" y="2841652"/>
            <a:ext cx="3008972" cy="1837147"/>
          </a:xfrm>
          <a:prstGeom prst="rect">
            <a:avLst/>
          </a:prstGeom>
        </p:spPr>
      </p:pic>
      <p:pic>
        <p:nvPicPr>
          <p:cNvPr id="13" name="Picture 12">
            <a:extLst>
              <a:ext uri="{FF2B5EF4-FFF2-40B4-BE49-F238E27FC236}">
                <a16:creationId xmlns:a16="http://schemas.microsoft.com/office/drawing/2014/main" id="{78AD972D-3C37-5C2D-37E6-D800D44E6318}"/>
              </a:ext>
            </a:extLst>
          </p:cNvPr>
          <p:cNvPicPr>
            <a:picLocks noChangeAspect="1"/>
          </p:cNvPicPr>
          <p:nvPr/>
        </p:nvPicPr>
        <p:blipFill>
          <a:blip r:embed="rId7"/>
          <a:stretch>
            <a:fillRect/>
          </a:stretch>
        </p:blipFill>
        <p:spPr>
          <a:xfrm>
            <a:off x="6406290" y="2832620"/>
            <a:ext cx="2904979" cy="1824922"/>
          </a:xfrm>
          <a:prstGeom prst="rect">
            <a:avLst/>
          </a:prstGeom>
        </p:spPr>
      </p:pic>
      <p:pic>
        <p:nvPicPr>
          <p:cNvPr id="6" name="Picture 5">
            <a:extLst>
              <a:ext uri="{FF2B5EF4-FFF2-40B4-BE49-F238E27FC236}">
                <a16:creationId xmlns:a16="http://schemas.microsoft.com/office/drawing/2014/main" id="{C9FB7E46-9B62-A421-74E2-24FF79801A8E}"/>
              </a:ext>
            </a:extLst>
          </p:cNvPr>
          <p:cNvPicPr>
            <a:picLocks noChangeAspect="1"/>
          </p:cNvPicPr>
          <p:nvPr/>
        </p:nvPicPr>
        <p:blipFill>
          <a:blip r:embed="rId8"/>
          <a:stretch>
            <a:fillRect/>
          </a:stretch>
        </p:blipFill>
        <p:spPr>
          <a:xfrm>
            <a:off x="3113124" y="2784522"/>
            <a:ext cx="3008971" cy="1873019"/>
          </a:xfrm>
          <a:prstGeom prst="rect">
            <a:avLst/>
          </a:prstGeom>
        </p:spPr>
      </p:pic>
    </p:spTree>
    <p:extLst>
      <p:ext uri="{BB962C8B-B14F-4D97-AF65-F5344CB8AC3E}">
        <p14:creationId xmlns:p14="http://schemas.microsoft.com/office/powerpoint/2010/main" val="44834062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C9CA5D-70D2-0B22-DD82-306C28EBDFC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6B4718D-CFEC-3E19-5F82-6196DD55584E}"/>
              </a:ext>
            </a:extLst>
          </p:cNvPr>
          <p:cNvSpPr>
            <a:spLocks noGrp="1"/>
          </p:cNvSpPr>
          <p:nvPr>
            <p:ph type="title"/>
          </p:nvPr>
        </p:nvSpPr>
        <p:spPr>
          <a:xfrm>
            <a:off x="838200" y="593725"/>
            <a:ext cx="10515600" cy="1325563"/>
          </a:xfrm>
        </p:spPr>
        <p:txBody>
          <a:bodyPr>
            <a:normAutofit fontScale="90000"/>
          </a:bodyPr>
          <a:lstStyle/>
          <a:p>
            <a:r>
              <a:rPr lang="en-US" dirty="0"/>
              <a:t>Other T cell convergence differences by </a:t>
            </a:r>
            <a:r>
              <a:rPr lang="en-US" dirty="0" err="1"/>
              <a:t>irAE</a:t>
            </a:r>
            <a:r>
              <a:rPr lang="en-US" dirty="0"/>
              <a:t> group in colon tissue colitis dataset observed because of no converged </a:t>
            </a:r>
            <a:r>
              <a:rPr lang="en-US" dirty="0" err="1"/>
              <a:t>dnT</a:t>
            </a:r>
            <a:r>
              <a:rPr lang="en-US" dirty="0"/>
              <a:t> TRB CDR3AAs </a:t>
            </a:r>
          </a:p>
        </p:txBody>
      </p:sp>
      <p:pic>
        <p:nvPicPr>
          <p:cNvPr id="18" name="Picture 17">
            <a:extLst>
              <a:ext uri="{FF2B5EF4-FFF2-40B4-BE49-F238E27FC236}">
                <a16:creationId xmlns:a16="http://schemas.microsoft.com/office/drawing/2014/main" id="{2BD85D28-1E76-A85D-96DD-9D0C7D83C0B0}"/>
              </a:ext>
            </a:extLst>
          </p:cNvPr>
          <p:cNvPicPr>
            <a:picLocks noChangeAspect="1"/>
          </p:cNvPicPr>
          <p:nvPr/>
        </p:nvPicPr>
        <p:blipFill>
          <a:blip r:embed="rId3"/>
          <a:stretch>
            <a:fillRect/>
          </a:stretch>
        </p:blipFill>
        <p:spPr>
          <a:xfrm>
            <a:off x="2153435" y="1982680"/>
            <a:ext cx="7885129" cy="4845608"/>
          </a:xfrm>
          <a:prstGeom prst="rect">
            <a:avLst/>
          </a:prstGeom>
        </p:spPr>
      </p:pic>
    </p:spTree>
    <p:extLst>
      <p:ext uri="{BB962C8B-B14F-4D97-AF65-F5344CB8AC3E}">
        <p14:creationId xmlns:p14="http://schemas.microsoft.com/office/powerpoint/2010/main" val="383770449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8BE114-5980-7889-BC81-58E77516EFF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BE4CBBA-5BCA-9CAC-0BFF-16850D5A1837}"/>
              </a:ext>
            </a:extLst>
          </p:cNvPr>
          <p:cNvSpPr>
            <a:spLocks noGrp="1"/>
          </p:cNvSpPr>
          <p:nvPr>
            <p:ph type="title"/>
          </p:nvPr>
        </p:nvSpPr>
        <p:spPr>
          <a:xfrm>
            <a:off x="838200" y="593725"/>
            <a:ext cx="10515600" cy="1325563"/>
          </a:xfrm>
        </p:spPr>
        <p:txBody>
          <a:bodyPr>
            <a:normAutofit/>
          </a:bodyPr>
          <a:lstStyle/>
          <a:p>
            <a:r>
              <a:rPr lang="en-US" dirty="0" err="1"/>
              <a:t>irAEs</a:t>
            </a:r>
            <a:r>
              <a:rPr lang="en-US" dirty="0"/>
              <a:t> vs. autoimmune conditions</a:t>
            </a:r>
          </a:p>
        </p:txBody>
      </p:sp>
      <p:sp>
        <p:nvSpPr>
          <p:cNvPr id="3" name="Content Placeholder 2">
            <a:extLst>
              <a:ext uri="{FF2B5EF4-FFF2-40B4-BE49-F238E27FC236}">
                <a16:creationId xmlns:a16="http://schemas.microsoft.com/office/drawing/2014/main" id="{19532D79-373C-C4B0-E282-5B6F8C61470F}"/>
              </a:ext>
            </a:extLst>
          </p:cNvPr>
          <p:cNvSpPr>
            <a:spLocks noGrp="1"/>
          </p:cNvSpPr>
          <p:nvPr>
            <p:ph idx="1"/>
          </p:nvPr>
        </p:nvSpPr>
        <p:spPr>
          <a:xfrm>
            <a:off x="838200" y="1919289"/>
            <a:ext cx="10515600" cy="4623402"/>
          </a:xfrm>
        </p:spPr>
        <p:txBody>
          <a:bodyPr>
            <a:normAutofit/>
          </a:bodyPr>
          <a:lstStyle/>
          <a:p>
            <a:r>
              <a:rPr lang="en-US" dirty="0" err="1"/>
              <a:t>irAEs</a:t>
            </a:r>
            <a:r>
              <a:rPr lang="en-US" dirty="0"/>
              <a:t> progress more rapidly, more transient, often display quicker recovery than autoimmune conditions</a:t>
            </a:r>
          </a:p>
        </p:txBody>
      </p:sp>
    </p:spTree>
    <p:extLst>
      <p:ext uri="{BB962C8B-B14F-4D97-AF65-F5344CB8AC3E}">
        <p14:creationId xmlns:p14="http://schemas.microsoft.com/office/powerpoint/2010/main" val="194642613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593725"/>
            <a:ext cx="10515600" cy="1325563"/>
          </a:xfrm>
        </p:spPr>
        <p:txBody>
          <a:bodyPr>
            <a:normAutofit/>
          </a:bodyPr>
          <a:lstStyle/>
          <a:p>
            <a:r>
              <a:rPr lang="en-US" dirty="0"/>
              <a:t>PD-1 and CTLA-4 blockade induce distinct responses despite both converging on Akt signaling</a:t>
            </a:r>
          </a:p>
        </p:txBody>
      </p:sp>
      <p:sp>
        <p:nvSpPr>
          <p:cNvPr id="3" name="Content Placeholder 2">
            <a:extLst>
              <a:ext uri="{FF2B5EF4-FFF2-40B4-BE49-F238E27FC236}">
                <a16:creationId xmlns:a16="http://schemas.microsoft.com/office/drawing/2014/main" id="{F0624762-C765-22F9-3668-B5F182C90F63}"/>
              </a:ext>
            </a:extLst>
          </p:cNvPr>
          <p:cNvSpPr>
            <a:spLocks noGrp="1"/>
          </p:cNvSpPr>
          <p:nvPr>
            <p:ph idx="1"/>
          </p:nvPr>
        </p:nvSpPr>
        <p:spPr>
          <a:xfrm>
            <a:off x="838200" y="1919289"/>
            <a:ext cx="10515600" cy="4623402"/>
          </a:xfrm>
        </p:spPr>
        <p:txBody>
          <a:bodyPr>
            <a:normAutofit/>
          </a:bodyPr>
          <a:lstStyle/>
          <a:p>
            <a:r>
              <a:rPr lang="en-US" dirty="0"/>
              <a:t>PD-1 blockade more CD8 (immune “normalizer”), CTLA-4 more CD4 (immune “enhancer”)</a:t>
            </a:r>
          </a:p>
          <a:p>
            <a:r>
              <a:rPr lang="en-US" dirty="0"/>
              <a:t>PD-1 blockade associated with fewer </a:t>
            </a:r>
            <a:r>
              <a:rPr lang="en-US" dirty="0" err="1"/>
              <a:t>irAEs</a:t>
            </a:r>
            <a:endParaRPr lang="en-US" dirty="0"/>
          </a:p>
          <a:p>
            <a:r>
              <a:rPr lang="en-US" dirty="0"/>
              <a:t>PD-1 blockade induces more clonal TCR repertoire, CTLA-4 blockade induces more diversified TCR repertoire</a:t>
            </a:r>
          </a:p>
        </p:txBody>
      </p:sp>
      <p:pic>
        <p:nvPicPr>
          <p:cNvPr id="5" name="Picture 4">
            <a:extLst>
              <a:ext uri="{FF2B5EF4-FFF2-40B4-BE49-F238E27FC236}">
                <a16:creationId xmlns:a16="http://schemas.microsoft.com/office/drawing/2014/main" id="{98BA9594-6572-AF31-82A9-72CD0A8242E6}"/>
              </a:ext>
            </a:extLst>
          </p:cNvPr>
          <p:cNvPicPr>
            <a:picLocks noChangeAspect="1"/>
          </p:cNvPicPr>
          <p:nvPr/>
        </p:nvPicPr>
        <p:blipFill>
          <a:blip r:embed="rId3"/>
          <a:stretch>
            <a:fillRect/>
          </a:stretch>
        </p:blipFill>
        <p:spPr>
          <a:xfrm>
            <a:off x="4805680" y="4146108"/>
            <a:ext cx="5044440" cy="2711891"/>
          </a:xfrm>
          <a:prstGeom prst="rect">
            <a:avLst/>
          </a:prstGeom>
        </p:spPr>
      </p:pic>
    </p:spTree>
    <p:extLst>
      <p:ext uri="{BB962C8B-B14F-4D97-AF65-F5344CB8AC3E}">
        <p14:creationId xmlns:p14="http://schemas.microsoft.com/office/powerpoint/2010/main" val="55886391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593725"/>
            <a:ext cx="10515600" cy="1325563"/>
          </a:xfrm>
        </p:spPr>
        <p:txBody>
          <a:bodyPr>
            <a:normAutofit/>
          </a:bodyPr>
          <a:lstStyle/>
          <a:p>
            <a:r>
              <a:rPr lang="en-US" dirty="0"/>
              <a:t>Effect of tumor type on ICB response</a:t>
            </a:r>
          </a:p>
        </p:txBody>
      </p:sp>
      <p:sp>
        <p:nvSpPr>
          <p:cNvPr id="3" name="Content Placeholder 2">
            <a:extLst>
              <a:ext uri="{FF2B5EF4-FFF2-40B4-BE49-F238E27FC236}">
                <a16:creationId xmlns:a16="http://schemas.microsoft.com/office/drawing/2014/main" id="{F0624762-C765-22F9-3668-B5F182C90F63}"/>
              </a:ext>
            </a:extLst>
          </p:cNvPr>
          <p:cNvSpPr>
            <a:spLocks noGrp="1"/>
          </p:cNvSpPr>
          <p:nvPr>
            <p:ph idx="1"/>
          </p:nvPr>
        </p:nvSpPr>
        <p:spPr>
          <a:xfrm>
            <a:off x="838200" y="1919289"/>
            <a:ext cx="10515600" cy="4623402"/>
          </a:xfrm>
        </p:spPr>
        <p:txBody>
          <a:bodyPr>
            <a:normAutofit/>
          </a:bodyPr>
          <a:lstStyle/>
          <a:p>
            <a:r>
              <a:rPr lang="en-US" dirty="0"/>
              <a:t>TMB generally a good predictor of ICB response</a:t>
            </a:r>
          </a:p>
          <a:p>
            <a:r>
              <a:rPr lang="en-US" dirty="0"/>
              <a:t>Good ICB responders</a:t>
            </a:r>
          </a:p>
          <a:p>
            <a:pPr lvl="1"/>
            <a:r>
              <a:rPr lang="en-US" dirty="0"/>
              <a:t>Melanoma</a:t>
            </a:r>
          </a:p>
          <a:p>
            <a:pPr lvl="1"/>
            <a:r>
              <a:rPr lang="en-US" dirty="0"/>
              <a:t>NSCLC</a:t>
            </a:r>
          </a:p>
          <a:p>
            <a:pPr lvl="1"/>
            <a:r>
              <a:rPr lang="en-US" dirty="0"/>
              <a:t>Colon/endometrium cancer (if </a:t>
            </a:r>
            <a:r>
              <a:rPr lang="en-US" dirty="0" err="1"/>
              <a:t>MMRd</a:t>
            </a:r>
            <a:r>
              <a:rPr lang="en-US" dirty="0"/>
              <a:t> and with high microsatellite </a:t>
            </a:r>
            <a:r>
              <a:rPr lang="en-US" dirty="0" err="1"/>
              <a:t>instablility</a:t>
            </a:r>
            <a:r>
              <a:rPr lang="en-US" dirty="0"/>
              <a:t>)</a:t>
            </a:r>
          </a:p>
          <a:p>
            <a:r>
              <a:rPr lang="en-US" dirty="0"/>
              <a:t>Poor ICB responders</a:t>
            </a:r>
          </a:p>
          <a:p>
            <a:pPr lvl="1"/>
            <a:r>
              <a:rPr lang="en-US" dirty="0"/>
              <a:t>Ovarian cancer</a:t>
            </a:r>
          </a:p>
        </p:txBody>
      </p:sp>
    </p:spTree>
    <p:extLst>
      <p:ext uri="{BB962C8B-B14F-4D97-AF65-F5344CB8AC3E}">
        <p14:creationId xmlns:p14="http://schemas.microsoft.com/office/powerpoint/2010/main" val="105205807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593725"/>
            <a:ext cx="10515600" cy="1325563"/>
          </a:xfrm>
        </p:spPr>
        <p:txBody>
          <a:bodyPr>
            <a:normAutofit/>
          </a:bodyPr>
          <a:lstStyle/>
          <a:p>
            <a:r>
              <a:rPr lang="en-US" dirty="0"/>
              <a:t>Predictors of ICB response</a:t>
            </a:r>
          </a:p>
        </p:txBody>
      </p:sp>
      <p:sp>
        <p:nvSpPr>
          <p:cNvPr id="3" name="Content Placeholder 2">
            <a:extLst>
              <a:ext uri="{FF2B5EF4-FFF2-40B4-BE49-F238E27FC236}">
                <a16:creationId xmlns:a16="http://schemas.microsoft.com/office/drawing/2014/main" id="{F0624762-C765-22F9-3668-B5F182C90F63}"/>
              </a:ext>
            </a:extLst>
          </p:cNvPr>
          <p:cNvSpPr>
            <a:spLocks noGrp="1"/>
          </p:cNvSpPr>
          <p:nvPr>
            <p:ph idx="1"/>
          </p:nvPr>
        </p:nvSpPr>
        <p:spPr>
          <a:xfrm>
            <a:off x="838200" y="1919289"/>
            <a:ext cx="10515600" cy="4623402"/>
          </a:xfrm>
        </p:spPr>
        <p:txBody>
          <a:bodyPr>
            <a:normAutofit/>
          </a:bodyPr>
          <a:lstStyle/>
          <a:p>
            <a:r>
              <a:rPr lang="en-US" dirty="0"/>
              <a:t>Debate over TCR repertoire diversity/clonality predicting ICB response</a:t>
            </a:r>
          </a:p>
          <a:p>
            <a:endParaRPr lang="en-US" dirty="0"/>
          </a:p>
        </p:txBody>
      </p:sp>
    </p:spTree>
    <p:extLst>
      <p:ext uri="{BB962C8B-B14F-4D97-AF65-F5344CB8AC3E}">
        <p14:creationId xmlns:p14="http://schemas.microsoft.com/office/powerpoint/2010/main" val="7334043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593725"/>
            <a:ext cx="10515600" cy="1325563"/>
          </a:xfrm>
        </p:spPr>
        <p:txBody>
          <a:bodyPr>
            <a:normAutofit/>
          </a:bodyPr>
          <a:lstStyle/>
          <a:p>
            <a:r>
              <a:rPr lang="en-US" dirty="0"/>
              <a:t>ICB can lead to the development of immune-related adverse events (</a:t>
            </a:r>
            <a:r>
              <a:rPr lang="en-US" dirty="0" err="1"/>
              <a:t>irAEs</a:t>
            </a:r>
            <a:r>
              <a:rPr lang="en-US" dirty="0"/>
              <a:t>)</a:t>
            </a:r>
          </a:p>
        </p:txBody>
      </p:sp>
      <p:pic>
        <p:nvPicPr>
          <p:cNvPr id="4" name="Picture 3">
            <a:extLst>
              <a:ext uri="{FF2B5EF4-FFF2-40B4-BE49-F238E27FC236}">
                <a16:creationId xmlns:a16="http://schemas.microsoft.com/office/drawing/2014/main" id="{B9FF98EA-5BF4-E141-F1EF-13C9FBC04BC8}"/>
              </a:ext>
            </a:extLst>
          </p:cNvPr>
          <p:cNvPicPr>
            <a:picLocks noChangeAspect="1"/>
          </p:cNvPicPr>
          <p:nvPr/>
        </p:nvPicPr>
        <p:blipFill>
          <a:blip r:embed="rId3"/>
          <a:stretch>
            <a:fillRect/>
          </a:stretch>
        </p:blipFill>
        <p:spPr>
          <a:xfrm>
            <a:off x="5109489" y="1268220"/>
            <a:ext cx="4623791" cy="5589780"/>
          </a:xfrm>
          <a:prstGeom prst="rect">
            <a:avLst/>
          </a:prstGeom>
        </p:spPr>
      </p:pic>
      <p:sp>
        <p:nvSpPr>
          <p:cNvPr id="3" name="TextBox 2">
            <a:extLst>
              <a:ext uri="{FF2B5EF4-FFF2-40B4-BE49-F238E27FC236}">
                <a16:creationId xmlns:a16="http://schemas.microsoft.com/office/drawing/2014/main" id="{F906A40F-A6D5-B50F-45FD-A68F87DE9139}"/>
              </a:ext>
            </a:extLst>
          </p:cNvPr>
          <p:cNvSpPr txBox="1"/>
          <p:nvPr/>
        </p:nvSpPr>
        <p:spPr>
          <a:xfrm>
            <a:off x="10654125" y="6488668"/>
            <a:ext cx="6096000" cy="369332"/>
          </a:xfrm>
          <a:prstGeom prst="rect">
            <a:avLst/>
          </a:prstGeom>
          <a:noFill/>
        </p:spPr>
        <p:txBody>
          <a:bodyPr wrap="square">
            <a:spAutoFit/>
          </a:bodyPr>
          <a:lstStyle/>
          <a:p>
            <a:r>
              <a:rPr lang="en-US" dirty="0"/>
              <a:t>PMID31330185</a:t>
            </a:r>
          </a:p>
        </p:txBody>
      </p:sp>
    </p:spTree>
    <p:extLst>
      <p:ext uri="{BB962C8B-B14F-4D97-AF65-F5344CB8AC3E}">
        <p14:creationId xmlns:p14="http://schemas.microsoft.com/office/powerpoint/2010/main" val="6182626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EBB653-4350-C80D-242B-7831E70B3F5E}"/>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7F29AB1C-BC8C-4B8A-2164-50CF34A04D7F}"/>
              </a:ext>
            </a:extLst>
          </p:cNvPr>
          <p:cNvSpPr txBox="1"/>
          <p:nvPr/>
        </p:nvSpPr>
        <p:spPr>
          <a:xfrm>
            <a:off x="10620836" y="6488668"/>
            <a:ext cx="1636987" cy="369332"/>
          </a:xfrm>
          <a:prstGeom prst="rect">
            <a:avLst/>
          </a:prstGeom>
          <a:noFill/>
        </p:spPr>
        <p:txBody>
          <a:bodyPr wrap="none" rtlCol="0">
            <a:spAutoFit/>
          </a:bodyPr>
          <a:lstStyle/>
          <a:p>
            <a:pPr algn="l"/>
            <a:r>
              <a:rPr lang="en-US" b="0" i="0" u="none" strike="noStrike" dirty="0">
                <a:solidFill>
                  <a:srgbClr val="1B1B1B"/>
                </a:solidFill>
                <a:effectLst/>
              </a:rPr>
              <a:t>PMID36480204</a:t>
            </a:r>
          </a:p>
        </p:txBody>
      </p:sp>
      <p:sp>
        <p:nvSpPr>
          <p:cNvPr id="10" name="Title 1">
            <a:extLst>
              <a:ext uri="{FF2B5EF4-FFF2-40B4-BE49-F238E27FC236}">
                <a16:creationId xmlns:a16="http://schemas.microsoft.com/office/drawing/2014/main" id="{312D7593-2E1E-F959-D988-8539EB9E3982}"/>
              </a:ext>
            </a:extLst>
          </p:cNvPr>
          <p:cNvSpPr>
            <a:spLocks noGrp="1"/>
          </p:cNvSpPr>
          <p:nvPr>
            <p:ph type="title"/>
          </p:nvPr>
        </p:nvSpPr>
        <p:spPr>
          <a:xfrm>
            <a:off x="838200" y="593725"/>
            <a:ext cx="5257800" cy="1384977"/>
          </a:xfrm>
        </p:spPr>
        <p:txBody>
          <a:bodyPr>
            <a:normAutofit/>
          </a:bodyPr>
          <a:lstStyle/>
          <a:p>
            <a:r>
              <a:rPr lang="en-US" dirty="0" err="1"/>
              <a:t>irAEs</a:t>
            </a:r>
            <a:r>
              <a:rPr lang="en-US" dirty="0"/>
              <a:t> are rather common and can be severe</a:t>
            </a:r>
          </a:p>
        </p:txBody>
      </p:sp>
      <p:pic>
        <p:nvPicPr>
          <p:cNvPr id="2" name="Picture 1">
            <a:extLst>
              <a:ext uri="{FF2B5EF4-FFF2-40B4-BE49-F238E27FC236}">
                <a16:creationId xmlns:a16="http://schemas.microsoft.com/office/drawing/2014/main" id="{DC887466-7155-1809-B884-AE787F28D614}"/>
              </a:ext>
            </a:extLst>
          </p:cNvPr>
          <p:cNvPicPr>
            <a:picLocks noChangeAspect="1"/>
          </p:cNvPicPr>
          <p:nvPr/>
        </p:nvPicPr>
        <p:blipFill>
          <a:blip r:embed="rId3"/>
          <a:stretch>
            <a:fillRect/>
          </a:stretch>
        </p:blipFill>
        <p:spPr>
          <a:xfrm>
            <a:off x="5917582" y="0"/>
            <a:ext cx="4586748" cy="6858000"/>
          </a:xfrm>
          <a:prstGeom prst="rect">
            <a:avLst/>
          </a:prstGeom>
        </p:spPr>
      </p:pic>
    </p:spTree>
    <p:extLst>
      <p:ext uri="{BB962C8B-B14F-4D97-AF65-F5344CB8AC3E}">
        <p14:creationId xmlns:p14="http://schemas.microsoft.com/office/powerpoint/2010/main" val="9986206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D23DC5C-238A-B855-6793-72F075CFB182}"/>
              </a:ext>
            </a:extLst>
          </p:cNvPr>
          <p:cNvSpPr txBox="1"/>
          <p:nvPr/>
        </p:nvSpPr>
        <p:spPr>
          <a:xfrm>
            <a:off x="10628858" y="6488668"/>
            <a:ext cx="1636987" cy="369332"/>
          </a:xfrm>
          <a:prstGeom prst="rect">
            <a:avLst/>
          </a:prstGeom>
          <a:noFill/>
        </p:spPr>
        <p:txBody>
          <a:bodyPr wrap="none" rtlCol="0">
            <a:spAutoFit/>
          </a:bodyPr>
          <a:lstStyle/>
          <a:p>
            <a:pPr algn="l"/>
            <a:r>
              <a:rPr lang="en-US" b="0" i="0" u="none" strike="noStrike" dirty="0">
                <a:solidFill>
                  <a:srgbClr val="1B1B1B"/>
                </a:solidFill>
                <a:effectLst/>
              </a:rPr>
              <a:t>PMID36480204</a:t>
            </a:r>
          </a:p>
        </p:txBody>
      </p:sp>
      <p:sp>
        <p:nvSpPr>
          <p:cNvPr id="6" name="Title 1">
            <a:extLst>
              <a:ext uri="{FF2B5EF4-FFF2-40B4-BE49-F238E27FC236}">
                <a16:creationId xmlns:a16="http://schemas.microsoft.com/office/drawing/2014/main" id="{39F4AEA8-A457-BBDE-560D-BD8DC4F58B34}"/>
              </a:ext>
            </a:extLst>
          </p:cNvPr>
          <p:cNvSpPr txBox="1">
            <a:spLocks/>
          </p:cNvSpPr>
          <p:nvPr/>
        </p:nvSpPr>
        <p:spPr>
          <a:xfrm>
            <a:off x="838200" y="593725"/>
            <a:ext cx="10515600" cy="1325563"/>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r>
              <a:rPr lang="en-US" sz="3600" dirty="0" err="1"/>
              <a:t>irAE</a:t>
            </a:r>
            <a:r>
              <a:rPr lang="en-US" sz="3600" dirty="0"/>
              <a:t> development is generally associated with anti-tumor response (</a:t>
            </a:r>
            <a:r>
              <a:rPr lang="en-US" sz="3600" b="0" i="0" u="none" strike="noStrike" dirty="0">
                <a:solidFill>
                  <a:srgbClr val="212121"/>
                </a:solidFill>
                <a:effectLst/>
              </a:rPr>
              <a:t>PMID31021392, PMID26501224, PMID26446948)</a:t>
            </a:r>
            <a:endParaRPr lang="en-US" dirty="0"/>
          </a:p>
        </p:txBody>
      </p:sp>
      <p:pic>
        <p:nvPicPr>
          <p:cNvPr id="2" name="Picture 1">
            <a:extLst>
              <a:ext uri="{FF2B5EF4-FFF2-40B4-BE49-F238E27FC236}">
                <a16:creationId xmlns:a16="http://schemas.microsoft.com/office/drawing/2014/main" id="{158C54C8-42DB-2EE1-28F3-3E0F71B09F3A}"/>
              </a:ext>
            </a:extLst>
          </p:cNvPr>
          <p:cNvPicPr>
            <a:picLocks noChangeAspect="1"/>
          </p:cNvPicPr>
          <p:nvPr/>
        </p:nvPicPr>
        <p:blipFill>
          <a:blip r:embed="rId3"/>
          <a:stretch>
            <a:fillRect/>
          </a:stretch>
        </p:blipFill>
        <p:spPr>
          <a:xfrm>
            <a:off x="2383437" y="1688668"/>
            <a:ext cx="7104088" cy="5169332"/>
          </a:xfrm>
          <a:prstGeom prst="rect">
            <a:avLst/>
          </a:prstGeom>
        </p:spPr>
      </p:pic>
    </p:spTree>
    <p:extLst>
      <p:ext uri="{BB962C8B-B14F-4D97-AF65-F5344CB8AC3E}">
        <p14:creationId xmlns:p14="http://schemas.microsoft.com/office/powerpoint/2010/main" val="20170163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724EFACB-8FA5-ABE2-0F4C-F394597AF8A7}"/>
              </a:ext>
            </a:extLst>
          </p:cNvPr>
          <p:cNvGrpSpPr/>
          <p:nvPr/>
        </p:nvGrpSpPr>
        <p:grpSpPr>
          <a:xfrm>
            <a:off x="838200" y="0"/>
            <a:ext cx="11216730" cy="6173940"/>
            <a:chOff x="1395300" y="1730627"/>
            <a:chExt cx="9929524" cy="5127373"/>
          </a:xfrm>
        </p:grpSpPr>
        <p:pic>
          <p:nvPicPr>
            <p:cNvPr id="6" name="Picture 5">
              <a:extLst>
                <a:ext uri="{FF2B5EF4-FFF2-40B4-BE49-F238E27FC236}">
                  <a16:creationId xmlns:a16="http://schemas.microsoft.com/office/drawing/2014/main" id="{50356E3C-E35C-8F5C-13E2-FCBA06A9FE9B}"/>
                </a:ext>
              </a:extLst>
            </p:cNvPr>
            <p:cNvPicPr>
              <a:picLocks noChangeAspect="1"/>
            </p:cNvPicPr>
            <p:nvPr/>
          </p:nvPicPr>
          <p:blipFill>
            <a:blip r:embed="rId3"/>
            <a:stretch>
              <a:fillRect/>
            </a:stretch>
          </p:blipFill>
          <p:spPr>
            <a:xfrm>
              <a:off x="1395300" y="1730627"/>
              <a:ext cx="8453238" cy="5127373"/>
            </a:xfrm>
            <a:prstGeom prst="rect">
              <a:avLst/>
            </a:prstGeom>
          </p:spPr>
        </p:pic>
        <p:sp>
          <p:nvSpPr>
            <p:cNvPr id="10" name="TextBox 9">
              <a:extLst>
                <a:ext uri="{FF2B5EF4-FFF2-40B4-BE49-F238E27FC236}">
                  <a16:creationId xmlns:a16="http://schemas.microsoft.com/office/drawing/2014/main" id="{0B7F806C-7976-A228-1B74-30583D390A53}"/>
                </a:ext>
              </a:extLst>
            </p:cNvPr>
            <p:cNvSpPr txBox="1"/>
            <p:nvPr/>
          </p:nvSpPr>
          <p:spPr>
            <a:xfrm>
              <a:off x="2983712" y="3788480"/>
              <a:ext cx="8341112" cy="255605"/>
            </a:xfrm>
            <a:prstGeom prst="rect">
              <a:avLst/>
            </a:prstGeom>
            <a:noFill/>
          </p:spPr>
          <p:txBody>
            <a:bodyPr wrap="square">
              <a:spAutoFit/>
            </a:bodyPr>
            <a:lstStyle/>
            <a:p>
              <a:r>
                <a:rPr lang="en-US" sz="1400" b="0" i="0" u="none" strike="noStrike" dirty="0">
                  <a:solidFill>
                    <a:srgbClr val="333333"/>
                  </a:solidFill>
                  <a:effectLst/>
                </a:rPr>
                <a:t>AUCs for previously reported biomarkers and clinical parameters (68)</a:t>
              </a:r>
              <a:endParaRPr lang="en-US" sz="1400" dirty="0"/>
            </a:p>
          </p:txBody>
        </p:sp>
        <p:sp>
          <p:nvSpPr>
            <p:cNvPr id="11" name="Rectangle 10">
              <a:extLst>
                <a:ext uri="{FF2B5EF4-FFF2-40B4-BE49-F238E27FC236}">
                  <a16:creationId xmlns:a16="http://schemas.microsoft.com/office/drawing/2014/main" id="{21A68EE1-A203-BE76-1AEF-07AE2E4F9DA7}"/>
                </a:ext>
              </a:extLst>
            </p:cNvPr>
            <p:cNvSpPr/>
            <p:nvPr/>
          </p:nvSpPr>
          <p:spPr>
            <a:xfrm>
              <a:off x="1395300" y="1730628"/>
              <a:ext cx="8986485" cy="2057852"/>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593725"/>
            <a:ext cx="10515600" cy="1325563"/>
          </a:xfrm>
        </p:spPr>
        <p:txBody>
          <a:bodyPr>
            <a:normAutofit/>
          </a:bodyPr>
          <a:lstStyle/>
          <a:p>
            <a:pPr algn="l"/>
            <a:r>
              <a:rPr lang="en-US" dirty="0"/>
              <a:t>Pre-therapy data struggle to reliably predict </a:t>
            </a:r>
            <a:r>
              <a:rPr lang="en-US" dirty="0" err="1"/>
              <a:t>irAE</a:t>
            </a:r>
            <a:r>
              <a:rPr lang="en-US" dirty="0"/>
              <a:t> risk</a:t>
            </a:r>
            <a:endParaRPr lang="en-US" i="0" u="none" strike="noStrike" dirty="0">
              <a:solidFill>
                <a:srgbClr val="212121"/>
              </a:solidFill>
              <a:effectLst/>
            </a:endParaRPr>
          </a:p>
        </p:txBody>
      </p:sp>
      <p:sp>
        <p:nvSpPr>
          <p:cNvPr id="8" name="TextBox 7">
            <a:extLst>
              <a:ext uri="{FF2B5EF4-FFF2-40B4-BE49-F238E27FC236}">
                <a16:creationId xmlns:a16="http://schemas.microsoft.com/office/drawing/2014/main" id="{00013E56-1C80-BBC2-8CEA-CED282AC9615}"/>
              </a:ext>
            </a:extLst>
          </p:cNvPr>
          <p:cNvSpPr txBox="1"/>
          <p:nvPr/>
        </p:nvSpPr>
        <p:spPr>
          <a:xfrm>
            <a:off x="10575560" y="6488668"/>
            <a:ext cx="6100996" cy="369332"/>
          </a:xfrm>
          <a:prstGeom prst="rect">
            <a:avLst/>
          </a:prstGeom>
          <a:noFill/>
        </p:spPr>
        <p:txBody>
          <a:bodyPr wrap="square">
            <a:spAutoFit/>
          </a:bodyPr>
          <a:lstStyle/>
          <a:p>
            <a:r>
              <a:rPr lang="en-US" i="0" u="none" strike="noStrike" dirty="0">
                <a:solidFill>
                  <a:srgbClr val="212121"/>
                </a:solidFill>
                <a:effectLst/>
              </a:rPr>
              <a:t>PMID36248910</a:t>
            </a:r>
            <a:endParaRPr lang="en-US" dirty="0"/>
          </a:p>
        </p:txBody>
      </p:sp>
    </p:spTree>
    <p:extLst>
      <p:ext uri="{BB962C8B-B14F-4D97-AF65-F5344CB8AC3E}">
        <p14:creationId xmlns:p14="http://schemas.microsoft.com/office/powerpoint/2010/main" val="21549948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F26958-74EC-4878-D1EB-AD46EA86AE77}"/>
            </a:ext>
          </a:extLst>
        </p:cNvPr>
        <p:cNvGrpSpPr/>
        <p:nvPr/>
      </p:nvGrpSpPr>
      <p:grpSpPr>
        <a:xfrm>
          <a:off x="0" y="0"/>
          <a:ext cx="0" cy="0"/>
          <a:chOff x="0" y="0"/>
          <a:chExt cx="0" cy="0"/>
        </a:xfrm>
      </p:grpSpPr>
      <p:grpSp>
        <p:nvGrpSpPr>
          <p:cNvPr id="12" name="Group 11">
            <a:extLst>
              <a:ext uri="{FF2B5EF4-FFF2-40B4-BE49-F238E27FC236}">
                <a16:creationId xmlns:a16="http://schemas.microsoft.com/office/drawing/2014/main" id="{7449470D-9F04-AFDC-04AB-5EA03D019BD9}"/>
              </a:ext>
            </a:extLst>
          </p:cNvPr>
          <p:cNvGrpSpPr/>
          <p:nvPr/>
        </p:nvGrpSpPr>
        <p:grpSpPr>
          <a:xfrm>
            <a:off x="2877017" y="-780587"/>
            <a:ext cx="5664818" cy="7515923"/>
            <a:chOff x="6411951" y="1256506"/>
            <a:chExt cx="4616605" cy="5565896"/>
          </a:xfrm>
        </p:grpSpPr>
        <p:pic>
          <p:nvPicPr>
            <p:cNvPr id="6" name="New picture">
              <a:extLst>
                <a:ext uri="{FF2B5EF4-FFF2-40B4-BE49-F238E27FC236}">
                  <a16:creationId xmlns:a16="http://schemas.microsoft.com/office/drawing/2014/main" id="{A981E967-5D92-4B5A-BC84-3F802F62D211}"/>
                </a:ext>
              </a:extLst>
            </p:cNvPr>
            <p:cNvPicPr>
              <a:picLocks noChangeAspect="1" noChangeArrowheads="1"/>
            </p:cNvPicPr>
            <p:nvPr>
              <p:custDataLst>
                <p:tags r:id="rId1"/>
              </p:custDataLst>
            </p:nvPr>
          </p:nvPicPr>
          <p:blipFill>
            <a:blip r:embed="rId4">
              <a:extLst>
                <a:ext uri="{28A0092B-C50C-407E-A947-70E740481C1C}">
                  <a14:useLocalDpi xmlns:a14="http://schemas.microsoft.com/office/drawing/2010/main" val="0"/>
                </a:ext>
              </a:extLst>
            </a:blip>
            <a:srcRect/>
            <a:stretch>
              <a:fillRect/>
            </a:stretch>
          </p:blipFill>
          <p:spPr bwMode="auto">
            <a:xfrm>
              <a:off x="6590371" y="1256506"/>
              <a:ext cx="4062761" cy="5565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round/>
                  <a:headEnd type="none" w="med" len="med"/>
                  <a:tailEnd type="none" w="med" len="med"/>
                </a14:hiddenLine>
              </a:ext>
            </a:extLst>
          </p:spPr>
        </p:pic>
        <p:sp>
          <p:nvSpPr>
            <p:cNvPr id="11" name="Rectangle 10">
              <a:extLst>
                <a:ext uri="{FF2B5EF4-FFF2-40B4-BE49-F238E27FC236}">
                  <a16:creationId xmlns:a16="http://schemas.microsoft.com/office/drawing/2014/main" id="{BFAAC8B9-9094-6E52-2948-374F471B6B92}"/>
                </a:ext>
              </a:extLst>
            </p:cNvPr>
            <p:cNvSpPr/>
            <p:nvPr/>
          </p:nvSpPr>
          <p:spPr>
            <a:xfrm>
              <a:off x="6411951" y="1256506"/>
              <a:ext cx="4616605" cy="21698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4F358E14-C0C4-27D9-6194-2B23A6B7F7D7}"/>
              </a:ext>
            </a:extLst>
          </p:cNvPr>
          <p:cNvSpPr>
            <a:spLocks noGrp="1"/>
          </p:cNvSpPr>
          <p:nvPr>
            <p:ph type="title"/>
          </p:nvPr>
        </p:nvSpPr>
        <p:spPr>
          <a:xfrm>
            <a:off x="838200" y="593725"/>
            <a:ext cx="10647556" cy="1325563"/>
          </a:xfrm>
        </p:spPr>
        <p:txBody>
          <a:bodyPr>
            <a:normAutofit fontScale="90000"/>
          </a:bodyPr>
          <a:lstStyle/>
          <a:p>
            <a:r>
              <a:rPr lang="en-US" dirty="0"/>
              <a:t>On therapy T cell expansion, repertoire diversification associated with </a:t>
            </a:r>
            <a:r>
              <a:rPr lang="en-US" dirty="0" err="1"/>
              <a:t>irAE</a:t>
            </a:r>
            <a:r>
              <a:rPr lang="en-US" dirty="0"/>
              <a:t> development (</a:t>
            </a:r>
            <a:r>
              <a:rPr lang="en-US" b="0" i="0" u="none" strike="noStrike" dirty="0">
                <a:solidFill>
                  <a:srgbClr val="212121"/>
                </a:solidFill>
                <a:effectLst/>
              </a:rPr>
              <a:t>PMID33643899, PMID28031229, </a:t>
            </a:r>
            <a:r>
              <a:rPr lang="en-US" b="0" i="0" u="none" strike="noStrike" dirty="0">
                <a:effectLst/>
              </a:rPr>
              <a:t>PMID27698113</a:t>
            </a:r>
            <a:r>
              <a:rPr lang="en-US" b="0" i="0" u="none" strike="noStrike" dirty="0">
                <a:solidFill>
                  <a:srgbClr val="212121"/>
                </a:solidFill>
                <a:effectLst/>
              </a:rPr>
              <a:t>)</a:t>
            </a:r>
            <a:endParaRPr lang="en-US" dirty="0"/>
          </a:p>
        </p:txBody>
      </p:sp>
      <p:sp>
        <p:nvSpPr>
          <p:cNvPr id="10" name="TextBox 9">
            <a:extLst>
              <a:ext uri="{FF2B5EF4-FFF2-40B4-BE49-F238E27FC236}">
                <a16:creationId xmlns:a16="http://schemas.microsoft.com/office/drawing/2014/main" id="{E2B26BC5-931D-A66E-B25B-8C174C5F62AA}"/>
              </a:ext>
            </a:extLst>
          </p:cNvPr>
          <p:cNvSpPr txBox="1"/>
          <p:nvPr/>
        </p:nvSpPr>
        <p:spPr>
          <a:xfrm>
            <a:off x="8790690" y="5369337"/>
            <a:ext cx="2674434" cy="784830"/>
          </a:xfrm>
          <a:prstGeom prst="rect">
            <a:avLst/>
          </a:prstGeom>
          <a:noFill/>
        </p:spPr>
        <p:txBody>
          <a:bodyPr wrap="square">
            <a:spAutoFit/>
          </a:bodyPr>
          <a:lstStyle/>
          <a:p>
            <a:r>
              <a:rPr lang="en-US" sz="1500" dirty="0">
                <a:solidFill>
                  <a:srgbClr val="333333"/>
                </a:solidFill>
              </a:rPr>
              <a:t>PBMCs</a:t>
            </a:r>
          </a:p>
          <a:p>
            <a:r>
              <a:rPr lang="en-US" sz="1500" dirty="0">
                <a:solidFill>
                  <a:srgbClr val="333333"/>
                </a:solidFill>
              </a:rPr>
              <a:t>n = 8 (</a:t>
            </a:r>
            <a:r>
              <a:rPr lang="en-US" sz="1500" dirty="0" err="1">
                <a:solidFill>
                  <a:srgbClr val="333333"/>
                </a:solidFill>
              </a:rPr>
              <a:t>irAE</a:t>
            </a:r>
            <a:r>
              <a:rPr lang="en-US" sz="1500" dirty="0">
                <a:solidFill>
                  <a:srgbClr val="333333"/>
                </a:solidFill>
              </a:rPr>
              <a:t>), n = 13 (no </a:t>
            </a:r>
            <a:r>
              <a:rPr lang="en-US" sz="1500" dirty="0" err="1">
                <a:solidFill>
                  <a:srgbClr val="333333"/>
                </a:solidFill>
              </a:rPr>
              <a:t>irAE</a:t>
            </a:r>
            <a:r>
              <a:rPr lang="en-US" sz="1500" dirty="0">
                <a:solidFill>
                  <a:srgbClr val="333333"/>
                </a:solidFill>
              </a:rPr>
              <a:t>)</a:t>
            </a:r>
          </a:p>
          <a:p>
            <a:r>
              <a:rPr lang="en-US" sz="1500" dirty="0">
                <a:solidFill>
                  <a:srgbClr val="333333"/>
                </a:solidFill>
              </a:rPr>
              <a:t>**: p &lt; 0.01, *: p &lt; 0.05</a:t>
            </a:r>
            <a:endParaRPr lang="en-US" sz="1500" dirty="0"/>
          </a:p>
        </p:txBody>
      </p:sp>
      <p:sp>
        <p:nvSpPr>
          <p:cNvPr id="14" name="TextBox 13">
            <a:extLst>
              <a:ext uri="{FF2B5EF4-FFF2-40B4-BE49-F238E27FC236}">
                <a16:creationId xmlns:a16="http://schemas.microsoft.com/office/drawing/2014/main" id="{DB56B64C-B6A9-99B4-E202-EA3FA6E1EF61}"/>
              </a:ext>
            </a:extLst>
          </p:cNvPr>
          <p:cNvSpPr txBox="1"/>
          <p:nvPr/>
        </p:nvSpPr>
        <p:spPr>
          <a:xfrm>
            <a:off x="713678" y="3154422"/>
            <a:ext cx="2960085" cy="369332"/>
          </a:xfrm>
          <a:prstGeom prst="rect">
            <a:avLst/>
          </a:prstGeom>
          <a:noFill/>
        </p:spPr>
        <p:txBody>
          <a:bodyPr wrap="square">
            <a:spAutoFit/>
          </a:bodyPr>
          <a:lstStyle/>
          <a:p>
            <a:r>
              <a:rPr lang="en-US" sz="1800" dirty="0">
                <a:solidFill>
                  <a:srgbClr val="333333"/>
                </a:solidFill>
                <a:cs typeface="Calibri" panose="020F0502020204030204" pitchFamily="34" charset="0"/>
              </a:rPr>
              <a:t>C, E, G: # unique clones</a:t>
            </a:r>
          </a:p>
        </p:txBody>
      </p:sp>
    </p:spTree>
    <p:extLst>
      <p:ext uri="{BB962C8B-B14F-4D97-AF65-F5344CB8AC3E}">
        <p14:creationId xmlns:p14="http://schemas.microsoft.com/office/powerpoint/2010/main" val="251310488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S_UNIQUEID" val="550"/>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15236</TotalTime>
  <Words>5221</Words>
  <Application>Microsoft Macintosh PowerPoint</Application>
  <PresentationFormat>Widescreen</PresentationFormat>
  <Paragraphs>466</Paragraphs>
  <Slides>45</Slides>
  <Notes>45</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45</vt:i4>
      </vt:variant>
    </vt:vector>
  </HeadingPairs>
  <TitlesOfParts>
    <vt:vector size="59" baseType="lpstr">
      <vt:lpstr>-apple-system</vt:lpstr>
      <vt:lpstr>Arial</vt:lpstr>
      <vt:lpstr>BlinkMacSystemFont</vt:lpstr>
      <vt:lpstr>Calibri</vt:lpstr>
      <vt:lpstr>Calibri Light</vt:lpstr>
      <vt:lpstr>Cambria</vt:lpstr>
      <vt:lpstr>ElsevierGulliver</vt:lpstr>
      <vt:lpstr>Menlo</vt:lpstr>
      <vt:lpstr>Merriweather</vt:lpstr>
      <vt:lpstr>Roboto</vt:lpstr>
      <vt:lpstr>Söhne</vt:lpstr>
      <vt:lpstr>Times New Roman</vt:lpstr>
      <vt:lpstr>Wingdings</vt:lpstr>
      <vt:lpstr>Office Theme</vt:lpstr>
      <vt:lpstr>Mining public datasets for driving forces of immune-related adverse events (irAEs) from immune checkpoint blockade (ICB)</vt:lpstr>
      <vt:lpstr>Outline</vt:lpstr>
      <vt:lpstr>Immune checkpoints help maintain self tolerance</vt:lpstr>
      <vt:lpstr>Immune checkpoint blockade (ICB) has revolutionized cancer treatment</vt:lpstr>
      <vt:lpstr>ICB can lead to the development of immune-related adverse events (irAEs)</vt:lpstr>
      <vt:lpstr>irAEs are rather common and can be severe</vt:lpstr>
      <vt:lpstr>PowerPoint Presentation</vt:lpstr>
      <vt:lpstr>Pre-therapy data struggle to reliably predict irAE risk</vt:lpstr>
      <vt:lpstr>On therapy T cell expansion, repertoire diversification associated with irAE development (PMID33643899, PMID28031229, PMID27698113)</vt:lpstr>
      <vt:lpstr>Possible mechanisms driving irAEs</vt:lpstr>
      <vt:lpstr>Crossreactive T cells may cause irAEs via reaction to both tumor and self</vt:lpstr>
      <vt:lpstr>Goals</vt:lpstr>
      <vt:lpstr>PowerPoint Presentation</vt:lpstr>
      <vt:lpstr>PowerPoint Presentation</vt:lpstr>
      <vt:lpstr>QC (colon tissue colitis dataset)</vt:lpstr>
      <vt:lpstr>Data normalization, highly variable feature selection, data scaling, dimensional reduction</vt:lpstr>
      <vt:lpstr>Clustering, reference mapping</vt:lpstr>
      <vt:lpstr>Some cell types seem more abundant in ICI colitis group</vt:lpstr>
      <vt:lpstr>More proliferating CD4 T cells in irAE colitis tissue (also seen in dataset’s published paper)</vt:lpstr>
      <vt:lpstr>Converged TCRs mark antigen exposed T cells and are associated with ICB response (PMID36350695)</vt:lpstr>
      <vt:lpstr>No differences in convergence (nor publicity, privicity, not shown) between irAE groups by chain, cell type</vt:lpstr>
      <vt:lpstr>Colon tissue colitis dataset upset plots (TRA): most CDR3 AA linkages are within cell types</vt:lpstr>
      <vt:lpstr>Colon tissue colitis dataset upset plots (TRB) : most CDR3 AA linkages are within cell types</vt:lpstr>
      <vt:lpstr>PBMC myocarditis-focused dataset upset plots (TRA) : most CDR3 AA linkages are within cell types</vt:lpstr>
      <vt:lpstr>PBMC myocarditis-focused dataset upset plots (TRB) : most CDR3 AA linkages are within cell types</vt:lpstr>
      <vt:lpstr>No differences in TCR repertoire diversity between irAE groups</vt:lpstr>
      <vt:lpstr>Antigen exposure induces T cell expansion</vt:lpstr>
      <vt:lpstr>Feature analysis within T cell expansion bins for each cell type</vt:lpstr>
      <vt:lpstr>Some colon tissue colitis dataset features between irAE groups may be different among chain, cell type combos (none are different if downsampled)</vt:lpstr>
      <vt:lpstr>Highly expanded CD8 Trms may have more germline-like TRAs in those developing colitis</vt:lpstr>
      <vt:lpstr>Highest and lowest CD8 Trm TRA pgen cells do not have distinct transcriptional phenotypes</vt:lpstr>
      <vt:lpstr>Negative results summary</vt:lpstr>
      <vt:lpstr>Indeterminate results summary</vt:lpstr>
      <vt:lpstr>Positive results summary</vt:lpstr>
      <vt:lpstr>Next steps</vt:lpstr>
      <vt:lpstr>Acknowledgements</vt:lpstr>
      <vt:lpstr>Extra slides</vt:lpstr>
      <vt:lpstr>Numbers of clonotypes within clonotype bins, groups, methods for CD8 Trm TRA pgen effect</vt:lpstr>
      <vt:lpstr>Anticorrelation between CDR3 length and germline-ness</vt:lpstr>
      <vt:lpstr>TRA CDR3AA publicity, privicity, convergence-colored UMAPs</vt:lpstr>
      <vt:lpstr>Other T cell convergence differences by irAE group in colon tissue colitis dataset observed because of no converged dnT TRB CDR3AAs </vt:lpstr>
      <vt:lpstr>irAEs vs. autoimmune conditions</vt:lpstr>
      <vt:lpstr>PD-1 and CTLA-4 blockade induce distinct responses despite both converging on Akt signaling</vt:lpstr>
      <vt:lpstr>Effect of tumor type on ICB response</vt:lpstr>
      <vt:lpstr>Predictors of ICB response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NCI grant meeting with Ty and Nidhi</dc:title>
  <dc:creator>Peter Linsley</dc:creator>
  <cp:lastModifiedBy>Ty Bottorff</cp:lastModifiedBy>
  <cp:revision>3010</cp:revision>
  <dcterms:created xsi:type="dcterms:W3CDTF">2023-09-15T17:40:02Z</dcterms:created>
  <dcterms:modified xsi:type="dcterms:W3CDTF">2024-01-26T00:25:15Z</dcterms:modified>
</cp:coreProperties>
</file>